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2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8" r:id="rId11"/>
    <p:sldId id="270" r:id="rId12"/>
    <p:sldId id="284" r:id="rId13"/>
    <p:sldId id="271" r:id="rId14"/>
    <p:sldId id="272" r:id="rId15"/>
    <p:sldId id="273" r:id="rId16"/>
    <p:sldId id="285" r:id="rId17"/>
    <p:sldId id="274" r:id="rId18"/>
    <p:sldId id="286" r:id="rId19"/>
    <p:sldId id="287" r:id="rId20"/>
    <p:sldId id="288" r:id="rId21"/>
    <p:sldId id="289" r:id="rId22"/>
    <p:sldId id="304" r:id="rId23"/>
    <p:sldId id="275" r:id="rId24"/>
    <p:sldId id="276" r:id="rId25"/>
    <p:sldId id="290" r:id="rId26"/>
    <p:sldId id="291" r:id="rId27"/>
    <p:sldId id="292" r:id="rId28"/>
    <p:sldId id="295" r:id="rId29"/>
    <p:sldId id="293" r:id="rId30"/>
    <p:sldId id="296" r:id="rId31"/>
    <p:sldId id="298" r:id="rId32"/>
    <p:sldId id="297" r:id="rId33"/>
    <p:sldId id="299" r:id="rId34"/>
    <p:sldId id="301" r:id="rId35"/>
    <p:sldId id="300" r:id="rId36"/>
    <p:sldId id="302" r:id="rId37"/>
    <p:sldId id="278" r:id="rId38"/>
    <p:sldId id="303" r:id="rId39"/>
    <p:sldId id="282" r:id="rId40"/>
  </p:sldIdLst>
  <p:sldSz cx="12192000" cy="6858000"/>
  <p:notesSz cx="6858000" cy="9144000"/>
  <p:defaultTextStyle>
    <a:defPPr>
      <a:defRPr lang="ar-YE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مقطع بدون عنوان" id="{AEC9CEFF-5E9B-4AA7-91CD-25207866504C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5"/>
            <p14:sldId id="266"/>
            <p14:sldId id="268"/>
            <p14:sldId id="270"/>
            <p14:sldId id="284"/>
            <p14:sldId id="271"/>
            <p14:sldId id="272"/>
            <p14:sldId id="273"/>
            <p14:sldId id="285"/>
            <p14:sldId id="274"/>
            <p14:sldId id="286"/>
            <p14:sldId id="287"/>
            <p14:sldId id="288"/>
            <p14:sldId id="289"/>
            <p14:sldId id="304"/>
            <p14:sldId id="275"/>
            <p14:sldId id="276"/>
            <p14:sldId id="290"/>
            <p14:sldId id="291"/>
            <p14:sldId id="292"/>
            <p14:sldId id="295"/>
            <p14:sldId id="293"/>
            <p14:sldId id="296"/>
            <p14:sldId id="298"/>
            <p14:sldId id="297"/>
            <p14:sldId id="299"/>
            <p14:sldId id="301"/>
            <p14:sldId id="300"/>
            <p14:sldId id="302"/>
            <p14:sldId id="278"/>
            <p14:sldId id="303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s foad" initials="af" lastIdx="1" clrIdx="0">
    <p:extLst>
      <p:ext uri="{19B8F6BF-5375-455C-9EA6-DF929625EA0E}">
        <p15:presenceInfo xmlns:p15="http://schemas.microsoft.com/office/powerpoint/2012/main" userId="anas foad" providerId="None"/>
      </p:ext>
    </p:extLst>
  </p:cmAuthor>
  <p:cmAuthor id="2" name="abdu00002015@gmail.com" initials="" lastIdx="1" clrIdx="1">
    <p:extLst>
      <p:ext uri="{19B8F6BF-5375-455C-9EA6-DF929625EA0E}">
        <p15:presenceInfo xmlns:p15="http://schemas.microsoft.com/office/powerpoint/2012/main" userId="0e28449cadb19c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FF00"/>
    <a:srgbClr val="87CEEA"/>
    <a:srgbClr val="38726B"/>
    <a:srgbClr val="8AD0D6"/>
    <a:srgbClr val="3D5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49" autoAdjust="0"/>
    <p:restoredTop sz="94618" autoAdjust="0"/>
  </p:normalViewPr>
  <p:slideViewPr>
    <p:cSldViewPr snapToGrid="0">
      <p:cViewPr>
        <p:scale>
          <a:sx n="50" d="100"/>
          <a:sy n="50" d="100"/>
        </p:scale>
        <p:origin x="2088" y="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620-7F77-495D-83F1-2D343F2A90BA}" type="datetimeFigureOut">
              <a:rPr lang="ar-YE" smtClean="0"/>
              <a:t>19/01/1446</a:t>
            </a:fld>
            <a:endParaRPr lang="ar-Y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89EFE-5974-42CF-8C94-60EC40F1EEA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797623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رة بانورامي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620-7F77-495D-83F1-2D343F2A90BA}" type="datetimeFigureOut">
              <a:rPr lang="ar-YE" smtClean="0"/>
              <a:t>19/01/1446</a:t>
            </a:fld>
            <a:endParaRPr lang="ar-Y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89EFE-5974-42CF-8C94-60EC40F1EEA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895589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620-7F77-495D-83F1-2D343F2A90BA}" type="datetimeFigureOut">
              <a:rPr lang="ar-YE" smtClean="0"/>
              <a:t>19/01/1446</a:t>
            </a:fld>
            <a:endParaRPr lang="ar-Y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89EFE-5974-42CF-8C94-60EC40F1EEA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2052723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ar-SA"/>
              <a:t>تحرير أنماط النص الرئيسي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620-7F77-495D-83F1-2D343F2A90BA}" type="datetimeFigureOut">
              <a:rPr lang="ar-YE" smtClean="0"/>
              <a:t>19/01/1446</a:t>
            </a:fld>
            <a:endParaRPr lang="ar-Y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89EFE-5974-42CF-8C94-60EC40F1EEA0}" type="slidenum">
              <a:rPr lang="ar-YE" smtClean="0"/>
              <a:t>‹#›</a:t>
            </a:fld>
            <a:endParaRPr lang="ar-Y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5494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620-7F77-495D-83F1-2D343F2A90BA}" type="datetimeFigureOut">
              <a:rPr lang="ar-YE" smtClean="0"/>
              <a:t>19/01/1446</a:t>
            </a:fld>
            <a:endParaRPr lang="ar-Y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89EFE-5974-42CF-8C94-60EC40F1EEA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2365694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620-7F77-495D-83F1-2D343F2A90BA}" type="datetimeFigureOut">
              <a:rPr lang="ar-YE" smtClean="0"/>
              <a:t>19/01/1446</a:t>
            </a:fld>
            <a:endParaRPr lang="ar-Y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89EFE-5974-42CF-8C94-60EC40F1EEA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2250188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 ص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620-7F77-495D-83F1-2D343F2A90BA}" type="datetimeFigureOut">
              <a:rPr lang="ar-YE" smtClean="0"/>
              <a:t>19/01/1446</a:t>
            </a:fld>
            <a:endParaRPr lang="ar-Y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89EFE-5974-42CF-8C94-60EC40F1EEA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792124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ar-SA"/>
              <a:t>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620-7F77-495D-83F1-2D343F2A90BA}" type="datetimeFigureOut">
              <a:rPr lang="ar-YE" smtClean="0"/>
              <a:t>19/01/1446</a:t>
            </a:fld>
            <a:endParaRPr lang="ar-Y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89EFE-5974-42CF-8C94-60EC40F1EEA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4216603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ar-SA"/>
              <a:t>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620-7F77-495D-83F1-2D343F2A90BA}" type="datetimeFigureOut">
              <a:rPr lang="ar-YE" smtClean="0"/>
              <a:t>19/01/1446</a:t>
            </a:fld>
            <a:endParaRPr lang="ar-Y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89EFE-5974-42CF-8C94-60EC40F1EEA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3626862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620-7F77-495D-83F1-2D343F2A90BA}" type="datetimeFigureOut">
              <a:rPr lang="ar-YE" smtClean="0"/>
              <a:t>19/01/1446</a:t>
            </a:fld>
            <a:endParaRPr lang="ar-Y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89EFE-5974-42CF-8C94-60EC40F1EEA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04576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620-7F77-495D-83F1-2D343F2A90BA}" type="datetimeFigureOut">
              <a:rPr lang="ar-YE" smtClean="0"/>
              <a:t>19/01/1446</a:t>
            </a:fld>
            <a:endParaRPr lang="ar-Y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89EFE-5974-42CF-8C94-60EC40F1EEA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32217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ar-SA"/>
              <a:t>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ar-SA"/>
              <a:t>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620-7F77-495D-83F1-2D343F2A90BA}" type="datetimeFigureOut">
              <a:rPr lang="ar-YE" smtClean="0"/>
              <a:t>19/01/1446</a:t>
            </a:fld>
            <a:endParaRPr lang="ar-Y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89EFE-5974-42CF-8C94-60EC40F1EEA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28916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ar-SA"/>
              <a:t>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ar-SA"/>
              <a:t>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620-7F77-495D-83F1-2D343F2A90BA}" type="datetimeFigureOut">
              <a:rPr lang="ar-YE" smtClean="0"/>
              <a:t>19/01/1446</a:t>
            </a:fld>
            <a:endParaRPr lang="ar-Y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89EFE-5974-42CF-8C94-60EC40F1EEA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2847123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620-7F77-495D-83F1-2D343F2A90BA}" type="datetimeFigureOut">
              <a:rPr lang="ar-YE" smtClean="0"/>
              <a:t>19/01/1446</a:t>
            </a:fld>
            <a:endParaRPr lang="ar-Y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89EFE-5974-42CF-8C94-60EC40F1EEA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520269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620-7F77-495D-83F1-2D343F2A90BA}" type="datetimeFigureOut">
              <a:rPr lang="ar-YE" smtClean="0"/>
              <a:t>19/01/1446</a:t>
            </a:fld>
            <a:endParaRPr lang="ar-Y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89EFE-5974-42CF-8C94-60EC40F1EEA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3090228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ar-SA"/>
              <a:t>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620-7F77-495D-83F1-2D343F2A90BA}" type="datetimeFigureOut">
              <a:rPr lang="ar-YE" smtClean="0"/>
              <a:t>19/01/1446</a:t>
            </a:fld>
            <a:endParaRPr lang="ar-Y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89EFE-5974-42CF-8C94-60EC40F1EEA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343161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620-7F77-495D-83F1-2D343F2A90BA}" type="datetimeFigureOut">
              <a:rPr lang="ar-YE" smtClean="0"/>
              <a:t>19/01/1446</a:t>
            </a:fld>
            <a:endParaRPr lang="ar-Y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89EFE-5974-42CF-8C94-60EC40F1EEA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60157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/>
              <a:t>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88D6620-7F77-495D-83F1-2D343F2A90BA}" type="datetimeFigureOut">
              <a:rPr lang="ar-YE" smtClean="0"/>
              <a:t>19/01/1446</a:t>
            </a:fld>
            <a:endParaRPr lang="ar-Y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ar-Y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89EFE-5974-42CF-8C94-60EC40F1EEA0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7109806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://172.0.0.1:800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172.0.0.1:8000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814778" y="914531"/>
            <a:ext cx="9980613" cy="1472760"/>
          </a:xfrm>
        </p:spPr>
        <p:txBody>
          <a:bodyPr/>
          <a:lstStyle/>
          <a:p>
            <a:pPr algn="ctr"/>
            <a:r>
              <a:rPr lang="ar-SA" sz="6000" b="1" dirty="0"/>
              <a:t>إ</a:t>
            </a:r>
            <a:r>
              <a:rPr lang="ar-YE" sz="6000" b="1" dirty="0"/>
              <a:t>شراف / أ.د عايض الشباطي     </a:t>
            </a:r>
            <a:endParaRPr lang="ar-YE" b="1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1647355" y="2873121"/>
            <a:ext cx="10315463" cy="3716237"/>
          </a:xfrm>
        </p:spPr>
        <p:txBody>
          <a:bodyPr>
            <a:noAutofit/>
          </a:bodyPr>
          <a:lstStyle/>
          <a:p>
            <a:pPr algn="r"/>
            <a:r>
              <a:rPr lang="ar-SA" sz="4800" b="1" dirty="0">
                <a:solidFill>
                  <a:schemeClr val="tx1"/>
                </a:solidFill>
              </a:rPr>
              <a:t>إ</a:t>
            </a:r>
            <a:r>
              <a:rPr lang="ar-YE" sz="4800" b="1" dirty="0">
                <a:solidFill>
                  <a:schemeClr val="tx1"/>
                </a:solidFill>
              </a:rPr>
              <a:t>عداد الطلاب</a:t>
            </a:r>
            <a:r>
              <a:rPr lang="ar-SA" sz="4800" b="1" dirty="0">
                <a:solidFill>
                  <a:schemeClr val="tx1"/>
                </a:solidFill>
              </a:rPr>
              <a:t> </a:t>
            </a:r>
            <a:r>
              <a:rPr lang="ar-YE" sz="4800" b="1" dirty="0">
                <a:solidFill>
                  <a:schemeClr val="tx1"/>
                </a:solidFill>
              </a:rPr>
              <a:t>:</a:t>
            </a:r>
            <a:br>
              <a:rPr lang="en-US" sz="4800" b="1" dirty="0">
                <a:solidFill>
                  <a:schemeClr val="tx1"/>
                </a:solidFill>
              </a:rPr>
            </a:br>
            <a:r>
              <a:rPr lang="ar-YE" sz="4800" b="1" dirty="0">
                <a:solidFill>
                  <a:schemeClr val="tx1"/>
                </a:solidFill>
              </a:rPr>
              <a:t>عمرو </a:t>
            </a:r>
            <a:r>
              <a:rPr lang="ar-SA" sz="4800" b="1" dirty="0">
                <a:solidFill>
                  <a:schemeClr val="tx1"/>
                </a:solidFill>
              </a:rPr>
              <a:t>محمد </a:t>
            </a:r>
            <a:r>
              <a:rPr lang="ar-YE" sz="4800" b="1" dirty="0">
                <a:solidFill>
                  <a:schemeClr val="tx1"/>
                </a:solidFill>
              </a:rPr>
              <a:t>الحاج </a:t>
            </a:r>
          </a:p>
          <a:p>
            <a:pPr algn="r"/>
            <a:r>
              <a:rPr lang="ar-YE" sz="4800" b="1" dirty="0">
                <a:solidFill>
                  <a:schemeClr val="tx1"/>
                </a:solidFill>
              </a:rPr>
              <a:t>عبدالرحمن الحبيشي </a:t>
            </a:r>
            <a:endParaRPr lang="ar-SA" sz="4800" b="1" dirty="0">
              <a:solidFill>
                <a:schemeClr val="tx1"/>
              </a:solidFill>
            </a:endParaRPr>
          </a:p>
          <a:p>
            <a:pPr algn="r"/>
            <a:r>
              <a:rPr lang="ar-YE" sz="4800" b="1" dirty="0">
                <a:solidFill>
                  <a:schemeClr val="tx1"/>
                </a:solidFill>
              </a:rPr>
              <a:t>انس ف</a:t>
            </a:r>
            <a:r>
              <a:rPr lang="ar-SA" sz="4800" b="1" dirty="0">
                <a:solidFill>
                  <a:schemeClr val="tx1"/>
                </a:solidFill>
              </a:rPr>
              <a:t>ؤ</a:t>
            </a:r>
            <a:r>
              <a:rPr lang="ar-YE" sz="4800" b="1" dirty="0">
                <a:solidFill>
                  <a:schemeClr val="tx1"/>
                </a:solidFill>
              </a:rPr>
              <a:t>اد الأسود</a:t>
            </a:r>
          </a:p>
          <a:p>
            <a:pPr algn="r"/>
            <a:endParaRPr lang="ar-YE" sz="4800" b="1" dirty="0">
              <a:solidFill>
                <a:schemeClr val="tx1"/>
              </a:solidFill>
            </a:endParaRPr>
          </a:p>
        </p:txBody>
      </p:sp>
      <p:sp>
        <p:nvSpPr>
          <p:cNvPr id="4" name="عنوان 1"/>
          <p:cNvSpPr txBox="1">
            <a:spLocks/>
          </p:cNvSpPr>
          <p:nvPr/>
        </p:nvSpPr>
        <p:spPr>
          <a:xfrm rot="19788812">
            <a:off x="-596307" y="-745918"/>
            <a:ext cx="7537392" cy="14918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Django Python</a:t>
            </a:r>
            <a:endParaRPr lang="ar-YE" sz="4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C3D12AC1-4EE6-A742-F6C9-6120BD550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3063621"/>
            <a:ext cx="6670476" cy="333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05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-103031" y="238197"/>
            <a:ext cx="10483403" cy="6285053"/>
          </a:xfrm>
        </p:spPr>
        <p:txBody>
          <a:bodyPr/>
          <a:lstStyle/>
          <a:p>
            <a:pPr algn="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ar-YE" sz="2400" b="1" dirty="0">
                <a:solidFill>
                  <a:srgbClr val="92D050"/>
                </a:solidFill>
              </a:rPr>
              <a:t>1</a:t>
            </a:r>
            <a:r>
              <a:rPr lang="ar-SA" sz="2400" b="1" dirty="0">
                <a:solidFill>
                  <a:srgbClr val="92D050"/>
                </a:solidFill>
              </a:rPr>
              <a:t>. </a:t>
            </a:r>
            <a:r>
              <a:rPr lang="ar-YE" sz="2400" b="1" dirty="0">
                <a:solidFill>
                  <a:srgbClr val="92D050"/>
                </a:solidFill>
              </a:rPr>
              <a:t>تحميل وتثبيت</a:t>
            </a:r>
            <a:r>
              <a:rPr lang="ar-SA" sz="2400" b="1" dirty="0">
                <a:solidFill>
                  <a:srgbClr val="92D050"/>
                </a:solidFill>
              </a:rPr>
              <a:t> </a:t>
            </a:r>
            <a:r>
              <a:rPr lang="en-US" sz="2400" b="1" dirty="0">
                <a:solidFill>
                  <a:srgbClr val="92D050"/>
                </a:solidFill>
              </a:rPr>
              <a:t>Python</a:t>
            </a:r>
            <a:r>
              <a:rPr lang="ar-SA" sz="2400" b="1" dirty="0">
                <a:solidFill>
                  <a:srgbClr val="92D050"/>
                </a:solidFill>
              </a:rPr>
              <a:t>:</a:t>
            </a:r>
            <a:br>
              <a:rPr lang="en-US" sz="2000" dirty="0"/>
            </a:br>
            <a:r>
              <a:rPr lang="ar-YE" sz="2000" dirty="0"/>
              <a:t>قم بزيارة الموقع الرسمي لـ </a:t>
            </a:r>
            <a:r>
              <a:rPr lang="en-US" sz="2000" dirty="0">
                <a:hlinkClick r:id="rId2"/>
              </a:rPr>
              <a:t>Python</a:t>
            </a:r>
            <a:r>
              <a:rPr lang="ar-SA" sz="2000" dirty="0"/>
              <a:t>.</a:t>
            </a:r>
            <a:br>
              <a:rPr lang="en-US" sz="2000" dirty="0"/>
            </a:br>
            <a:r>
              <a:rPr lang="ar-YE" sz="2000" dirty="0"/>
              <a:t>قم بتنزيل الإصدار الأحدث من </a:t>
            </a:r>
            <a:r>
              <a:rPr lang="en-US" sz="2000" dirty="0"/>
              <a:t>Python</a:t>
            </a:r>
            <a:r>
              <a:rPr lang="ar-SA" sz="2000" dirty="0"/>
              <a:t>.</a:t>
            </a:r>
            <a:br>
              <a:rPr lang="en-US" sz="2000" dirty="0"/>
            </a:br>
            <a:r>
              <a:rPr lang="ar-YE" sz="2000" dirty="0"/>
              <a:t>شغل مثبت </a:t>
            </a:r>
            <a:r>
              <a:rPr lang="en-US" sz="2000" dirty="0"/>
              <a:t> Python </a:t>
            </a:r>
            <a:r>
              <a:rPr lang="ar-YE" sz="2000" dirty="0"/>
              <a:t>وتأكد من تحديد الخيار </a:t>
            </a:r>
            <a:r>
              <a:rPr lang="en-US" sz="2000" dirty="0"/>
              <a:t> Add Python to PATH</a:t>
            </a:r>
            <a:r>
              <a:rPr lang="ar-YE" sz="2000" dirty="0"/>
              <a:t>قبل البدء في التثبيت.</a:t>
            </a:r>
            <a:br>
              <a:rPr lang="ar-YE" sz="2000" dirty="0"/>
            </a:br>
            <a:r>
              <a:rPr lang="ar-YE" sz="2000" b="1" dirty="0"/>
              <a:t>التحقق من التثبيت:</a:t>
            </a:r>
            <a:br>
              <a:rPr lang="ar-YE" sz="2000" dirty="0"/>
            </a:br>
            <a:r>
              <a:rPr lang="ar-YE" sz="2000" dirty="0"/>
              <a:t>بعد الانتهاء من التثبيت، افتح موجه الأوامر</a:t>
            </a:r>
            <a:r>
              <a:rPr lang="ar-SA" sz="2000" dirty="0"/>
              <a:t>"</a:t>
            </a:r>
            <a:r>
              <a:rPr lang="en-US" sz="2000" dirty="0"/>
              <a:t> Command Prompt </a:t>
            </a:r>
            <a:r>
              <a:rPr lang="ar-SA" sz="2000" dirty="0"/>
              <a:t>".</a:t>
            </a:r>
            <a:br>
              <a:rPr lang="en-US" sz="2000" dirty="0"/>
            </a:br>
            <a:r>
              <a:rPr lang="ar-SA" sz="2000" b="1" dirty="0"/>
              <a:t>تحقق من تثبيت </a:t>
            </a:r>
            <a:r>
              <a:rPr lang="en-US" sz="2000" b="1" dirty="0"/>
              <a:t>pip</a:t>
            </a:r>
            <a:r>
              <a:rPr lang="ar-SA" sz="2000" b="1" dirty="0"/>
              <a:t>:</a:t>
            </a:r>
            <a:br>
              <a:rPr lang="ar-SA" sz="2000" dirty="0"/>
            </a:br>
            <a:br>
              <a:rPr lang="ar-YE" sz="2000" dirty="0"/>
            </a:br>
            <a:br>
              <a:rPr lang="ar-YE" sz="2000" dirty="0"/>
            </a:br>
            <a:br>
              <a:rPr lang="ar-YE" sz="2000" dirty="0"/>
            </a:br>
            <a:r>
              <a:rPr lang="ar-SA" sz="2000" b="1" dirty="0"/>
              <a:t>اذا لم يكن مثبت , يمكنك تنزيله باستخدام : </a:t>
            </a:r>
            <a:endParaRPr lang="ar-YE" sz="2000" b="1" dirty="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1D9AC162-085C-D0A2-A158-76E709B85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023" y="5483167"/>
            <a:ext cx="7089349" cy="755588"/>
          </a:xfrm>
          <a:prstGeom prst="rect">
            <a:avLst/>
          </a:prstGeom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0F764ECE-F844-F8BD-8ABC-914FA29E4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023" y="3670091"/>
            <a:ext cx="7089349" cy="13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9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0D281BF-C524-E93A-2277-127F8DD23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180" y="1296364"/>
            <a:ext cx="9720615" cy="5561636"/>
          </a:xfrm>
        </p:spPr>
        <p:txBody>
          <a:bodyPr/>
          <a:lstStyle/>
          <a:p>
            <a:pPr algn="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ar-SA" sz="2400" b="1" dirty="0">
                <a:solidFill>
                  <a:srgbClr val="92D050"/>
                </a:solidFill>
              </a:rPr>
              <a:t>2. تحميل و تثبيت </a:t>
            </a:r>
            <a:r>
              <a:rPr lang="en-US" sz="2400" b="1" dirty="0">
                <a:solidFill>
                  <a:srgbClr val="92D050"/>
                </a:solidFill>
              </a:rPr>
              <a:t>Django</a:t>
            </a:r>
            <a:r>
              <a:rPr lang="ar-SA" sz="2400" b="1" dirty="0">
                <a:solidFill>
                  <a:srgbClr val="92D050"/>
                </a:solidFill>
              </a:rPr>
              <a:t>:</a:t>
            </a:r>
            <a:br>
              <a:rPr lang="ar-SA" sz="2400" b="1" dirty="0">
                <a:solidFill>
                  <a:srgbClr val="92D050"/>
                </a:solidFill>
              </a:rPr>
            </a:br>
            <a:br>
              <a:rPr lang="ar-SA" sz="2400" b="1" dirty="0">
                <a:solidFill>
                  <a:srgbClr val="92D050"/>
                </a:solidFill>
              </a:rPr>
            </a:br>
            <a:r>
              <a:rPr lang="ar-SA" sz="2000" b="1" dirty="0">
                <a:solidFill>
                  <a:schemeClr val="tx1"/>
                </a:solidFill>
              </a:rPr>
              <a:t>تثبيت </a:t>
            </a:r>
            <a:r>
              <a:rPr lang="en-US" sz="2000" b="1" dirty="0">
                <a:solidFill>
                  <a:schemeClr val="tx1"/>
                </a:solidFill>
              </a:rPr>
              <a:t>Django</a:t>
            </a:r>
            <a:r>
              <a:rPr lang="ar-SA" sz="2000" b="1" dirty="0">
                <a:solidFill>
                  <a:schemeClr val="tx1"/>
                </a:solidFill>
              </a:rPr>
              <a:t> باستخدام </a:t>
            </a:r>
            <a:r>
              <a:rPr lang="en-US" sz="2000" b="1" dirty="0">
                <a:solidFill>
                  <a:schemeClr val="tx1"/>
                </a:solidFill>
              </a:rPr>
              <a:t>pip</a:t>
            </a:r>
            <a:r>
              <a:rPr lang="ar-SA" sz="2000" b="1" dirty="0">
                <a:solidFill>
                  <a:schemeClr val="tx1"/>
                </a:solidFill>
              </a:rPr>
              <a:t>:</a:t>
            </a:r>
            <a:br>
              <a:rPr lang="en-US" sz="2000" dirty="0"/>
            </a:br>
            <a:br>
              <a:rPr lang="ar-SA" sz="2000" dirty="0"/>
            </a:br>
            <a:br>
              <a:rPr lang="ar-SA" sz="2000" dirty="0"/>
            </a:br>
            <a:br>
              <a:rPr lang="ar-SA" sz="2000" dirty="0"/>
            </a:br>
            <a:r>
              <a:rPr lang="ar-SA" sz="2000" b="1" dirty="0"/>
              <a:t>التحقق من تثبيت </a:t>
            </a:r>
            <a:r>
              <a:rPr lang="en-US" sz="2000" b="1" dirty="0">
                <a:solidFill>
                  <a:schemeClr val="tx1"/>
                </a:solidFill>
              </a:rPr>
              <a:t>Django</a:t>
            </a:r>
            <a:r>
              <a:rPr lang="ar-SA" sz="2000" b="1" dirty="0"/>
              <a:t>: </a:t>
            </a:r>
            <a:br>
              <a:rPr lang="ar-SA" sz="2000" dirty="0"/>
            </a:br>
            <a:br>
              <a:rPr lang="ar-SA" sz="2000" dirty="0"/>
            </a:br>
            <a:endParaRPr lang="ar-YE" sz="2000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F56B8735-1544-D23D-F93C-564AE2559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487" y="4956335"/>
            <a:ext cx="4861698" cy="994844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D1664835-D3BE-A3A6-3A7A-3DB4B8095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69" y="3054670"/>
            <a:ext cx="4739326" cy="994844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682F1CD0-92DF-FF85-EABA-5504B5EA6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162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7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0D281BF-C524-E93A-2277-127F8DD23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031" y="0"/>
            <a:ext cx="10483403" cy="6858000"/>
          </a:xfrm>
        </p:spPr>
        <p:txBody>
          <a:bodyPr/>
          <a:lstStyle/>
          <a:p>
            <a:pPr algn="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ar-SA" sz="2400" b="1" dirty="0">
                <a:solidFill>
                  <a:srgbClr val="92D050"/>
                </a:solidFill>
              </a:rPr>
              <a:t>3. انشاء مشروع </a:t>
            </a:r>
            <a:r>
              <a:rPr lang="en-US" sz="2400" b="1" dirty="0">
                <a:solidFill>
                  <a:srgbClr val="92D050"/>
                </a:solidFill>
              </a:rPr>
              <a:t>Django</a:t>
            </a:r>
            <a:r>
              <a:rPr lang="ar-SA" sz="2400" b="1" dirty="0">
                <a:solidFill>
                  <a:srgbClr val="92D050"/>
                </a:solidFill>
              </a:rPr>
              <a:t> جديد:</a:t>
            </a:r>
            <a:br>
              <a:rPr lang="ar-SA" sz="2400" b="1" dirty="0">
                <a:solidFill>
                  <a:srgbClr val="92D050"/>
                </a:solidFill>
              </a:rPr>
            </a:br>
            <a:br>
              <a:rPr lang="ar-SA" sz="2400" b="1" dirty="0">
                <a:solidFill>
                  <a:srgbClr val="92D050"/>
                </a:solidFill>
              </a:rPr>
            </a:br>
            <a:r>
              <a:rPr lang="ar-SA" sz="2400" b="1" dirty="0">
                <a:solidFill>
                  <a:schemeClr val="tx1"/>
                </a:solidFill>
              </a:rPr>
              <a:t>لإنشاء مشروع جديد باسم </a:t>
            </a:r>
            <a:r>
              <a:rPr lang="en-US" sz="2400" b="1" dirty="0">
                <a:solidFill>
                  <a:schemeClr val="tx1"/>
                </a:solidFill>
              </a:rPr>
              <a:t>myproject</a:t>
            </a:r>
            <a:r>
              <a:rPr lang="ar-SA" sz="2400" b="1" dirty="0">
                <a:solidFill>
                  <a:schemeClr val="tx1"/>
                </a:solidFill>
              </a:rPr>
              <a:t> عبر احدى الأوامر التالية:</a:t>
            </a:r>
            <a:br>
              <a:rPr lang="en-US" sz="2400" dirty="0"/>
            </a:br>
            <a:br>
              <a:rPr lang="ar-SA" sz="2400" dirty="0"/>
            </a:br>
            <a:br>
              <a:rPr lang="ar-SA" sz="2400" dirty="0"/>
            </a:br>
            <a:r>
              <a:rPr lang="ar-SA" sz="2400" dirty="0"/>
              <a:t>أو</a:t>
            </a:r>
            <a:br>
              <a:rPr lang="ar-SA" sz="2400" dirty="0"/>
            </a:br>
            <a:br>
              <a:rPr lang="ar-SA" sz="2400" dirty="0"/>
            </a:br>
            <a:br>
              <a:rPr lang="ar-SA" sz="2400" dirty="0"/>
            </a:br>
            <a:r>
              <a:rPr lang="ar-SA" sz="2400" dirty="0" err="1"/>
              <a:t>أو</a:t>
            </a:r>
            <a:br>
              <a:rPr lang="ar-SA" sz="2400" dirty="0"/>
            </a:br>
            <a:br>
              <a:rPr lang="ar-SA" sz="2400" dirty="0"/>
            </a:br>
            <a:endParaRPr lang="ar-YE" sz="2400" dirty="0"/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0A24ECB1-B7FF-EDA6-69A5-8DF76D05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17" y="1803723"/>
            <a:ext cx="9151255" cy="866994"/>
          </a:xfrm>
          <a:prstGeom prst="rect">
            <a:avLst/>
          </a:prstGeom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8D77A510-63B4-4E1F-1394-4A75C5772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7" y="5178564"/>
            <a:ext cx="9356785" cy="1031793"/>
          </a:xfrm>
          <a:prstGeom prst="rect">
            <a:avLst/>
          </a:prstGeom>
        </p:spPr>
      </p:pic>
      <p:pic>
        <p:nvPicPr>
          <p:cNvPr id="15" name="صورة 14">
            <a:extLst>
              <a:ext uri="{FF2B5EF4-FFF2-40B4-BE49-F238E27FC236}">
                <a16:creationId xmlns:a16="http://schemas.microsoft.com/office/drawing/2014/main" id="{7E28A18C-359A-A5DE-FC34-0E04D46C5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85" y="3408744"/>
            <a:ext cx="8516387" cy="1031793"/>
          </a:xfrm>
          <a:prstGeom prst="rect">
            <a:avLst/>
          </a:prstGeom>
        </p:spPr>
      </p:pic>
      <p:pic>
        <p:nvPicPr>
          <p:cNvPr id="17" name="صورة 16">
            <a:extLst>
              <a:ext uri="{FF2B5EF4-FFF2-40B4-BE49-F238E27FC236}">
                <a16:creationId xmlns:a16="http://schemas.microsoft.com/office/drawing/2014/main" id="{2434DF1B-9558-C96C-E070-9D5295136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372" y="1189299"/>
            <a:ext cx="1811628" cy="56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59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وان 1">
            <a:extLst>
              <a:ext uri="{FF2B5EF4-FFF2-40B4-BE49-F238E27FC236}">
                <a16:creationId xmlns:a16="http://schemas.microsoft.com/office/drawing/2014/main" id="{C4CCA7E2-A97A-28D3-77F9-C3EA5474A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929" y="972345"/>
            <a:ext cx="9720615" cy="5561636"/>
          </a:xfrm>
        </p:spPr>
        <p:txBody>
          <a:bodyPr/>
          <a:lstStyle/>
          <a:p>
            <a:pPr algn="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ar-SA" sz="2000" b="1" dirty="0">
                <a:solidFill>
                  <a:schemeClr val="tx1"/>
                </a:solidFill>
              </a:rPr>
              <a:t>الانتقال الى المجلد المشروع الذي أنشئ:</a:t>
            </a:r>
            <a:br>
              <a:rPr lang="ar-SA" sz="2000" b="1" dirty="0">
                <a:solidFill>
                  <a:schemeClr val="tx1"/>
                </a:solidFill>
              </a:rPr>
            </a:br>
            <a:br>
              <a:rPr lang="ar-SA" sz="2000" b="1" dirty="0">
                <a:solidFill>
                  <a:schemeClr val="tx1"/>
                </a:solidFill>
              </a:rPr>
            </a:br>
            <a:br>
              <a:rPr lang="ar-SA" sz="2000" b="1" dirty="0">
                <a:solidFill>
                  <a:schemeClr val="tx1"/>
                </a:solidFill>
              </a:rPr>
            </a:br>
            <a:br>
              <a:rPr lang="ar-SA" sz="2400" b="1" dirty="0">
                <a:solidFill>
                  <a:srgbClr val="92D050"/>
                </a:solidFill>
              </a:rPr>
            </a:br>
            <a:r>
              <a:rPr lang="ar-SA" sz="2400" b="1" dirty="0">
                <a:solidFill>
                  <a:srgbClr val="92D050"/>
                </a:solidFill>
              </a:rPr>
              <a:t>4. إنشاء تطبيق داخل المشروع:</a:t>
            </a:r>
            <a:br>
              <a:rPr lang="ar-SA" sz="2400" b="1" dirty="0">
                <a:solidFill>
                  <a:srgbClr val="92D050"/>
                </a:solidFill>
              </a:rPr>
            </a:br>
            <a:br>
              <a:rPr lang="ar-SA" sz="2400" b="1" dirty="0">
                <a:solidFill>
                  <a:srgbClr val="92D050"/>
                </a:solidFill>
              </a:rPr>
            </a:br>
            <a:br>
              <a:rPr lang="ar-SA" sz="2400" b="1" dirty="0">
                <a:solidFill>
                  <a:srgbClr val="92D050"/>
                </a:solidFill>
              </a:rPr>
            </a:br>
            <a:endParaRPr lang="ar-YE" sz="2000" dirty="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C998DF82-0984-4918-C951-59EDDA0CE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98" y="1670854"/>
            <a:ext cx="5909446" cy="1049341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BD94AB18-674D-7DC4-9AFD-58D2342B0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34" y="3772912"/>
            <a:ext cx="8513210" cy="1049342"/>
          </a:xfrm>
          <a:prstGeom prst="rect">
            <a:avLst/>
          </a:prstGeom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1C962C3C-2363-5CAB-81F9-A415C3F8A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7146"/>
            <a:ext cx="12192000" cy="17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12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9956A3D-68B8-9F0A-3338-27E52373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13" y="243068"/>
            <a:ext cx="9720615" cy="1553516"/>
          </a:xfrm>
        </p:spPr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r-SA" sz="2400" b="1" dirty="0">
                <a:solidFill>
                  <a:srgbClr val="92D050"/>
                </a:solidFill>
              </a:rPr>
              <a:t>5. ادخل إلى المشروع ودخل الى إعداد التطبيق في الإعدادات:</a:t>
            </a:r>
            <a:br>
              <a:rPr lang="ar-SA" sz="2400" b="1" dirty="0">
                <a:solidFill>
                  <a:srgbClr val="92D050"/>
                </a:solidFill>
              </a:rPr>
            </a:br>
            <a:br>
              <a:rPr lang="ar-SA" sz="2400" b="1" dirty="0">
                <a:solidFill>
                  <a:srgbClr val="92D050"/>
                </a:solidFill>
              </a:rPr>
            </a:br>
            <a:r>
              <a:rPr lang="ar-SA" sz="2000" b="1" dirty="0">
                <a:solidFill>
                  <a:schemeClr val="tx1"/>
                </a:solidFill>
              </a:rPr>
              <a:t>قم بتسجيل </a:t>
            </a:r>
            <a:r>
              <a:rPr kumimoji="0" lang="ar-SA" altLang="ar-Y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تسجيل التطبيق الذي أنشئت في</a:t>
            </a:r>
            <a:r>
              <a:rPr kumimoji="0" lang="ar-YE" altLang="ar-Y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ar-YE" altLang="ar-Y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settings.py</a:t>
            </a:r>
            <a:r>
              <a:rPr kumimoji="0" lang="ar-YE" altLang="ar-Y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br>
              <a:rPr kumimoji="0" lang="ar-YE" altLang="ar-Y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ar-SA" altLang="ar-Y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افتح</a:t>
            </a:r>
            <a:r>
              <a:rPr kumimoji="0" lang="ar-YE" altLang="ar-Y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ar-YE" altLang="ar-Y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myproject/settings.py</a:t>
            </a:r>
            <a:r>
              <a:rPr kumimoji="0" lang="ar-YE" altLang="ar-Y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ar-SA" altLang="ar-Y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وأضف التطبيق إلى قائمة</a:t>
            </a:r>
            <a:r>
              <a:rPr kumimoji="0" lang="ar-YE" altLang="ar-Y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ar-YE" altLang="ar-Y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INSTALLED_APPS</a:t>
            </a:r>
            <a:r>
              <a:rPr kumimoji="0" lang="ar-YE" altLang="ar-Y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br>
              <a:rPr kumimoji="0" lang="ar-YE" altLang="ar-Y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ar-YE" sz="2000" dirty="0"/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0AD3E864-D212-A66F-0A4A-6E87069D9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6584"/>
            <a:ext cx="12192000" cy="5061416"/>
          </a:xfrm>
          <a:prstGeom prst="rect">
            <a:avLst/>
          </a:prstGeom>
        </p:spPr>
      </p:pic>
      <p:sp>
        <p:nvSpPr>
          <p:cNvPr id="11" name="شكل بيضاوي 10">
            <a:extLst>
              <a:ext uri="{FF2B5EF4-FFF2-40B4-BE49-F238E27FC236}">
                <a16:creationId xmlns:a16="http://schemas.microsoft.com/office/drawing/2014/main" id="{FAE8BB6F-4284-2283-DD80-700A5A5BCDD4}"/>
              </a:ext>
            </a:extLst>
          </p:cNvPr>
          <p:cNvSpPr/>
          <p:nvPr/>
        </p:nvSpPr>
        <p:spPr>
          <a:xfrm>
            <a:off x="5532698" y="6186669"/>
            <a:ext cx="2095018" cy="4282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YE">
              <a:ln>
                <a:solidFill>
                  <a:schemeClr val="accent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301999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4EB6C2C-346B-673E-9B3D-D76E7E282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2" y="0"/>
            <a:ext cx="9720615" cy="5561636"/>
          </a:xfrm>
        </p:spPr>
        <p:txBody>
          <a:bodyPr/>
          <a:lstStyle/>
          <a:p>
            <a:pPr algn="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ar-SA" sz="2400" b="1" dirty="0">
                <a:solidFill>
                  <a:srgbClr val="92D050"/>
                </a:solidFill>
              </a:rPr>
              <a:t>6. إعداد مجلدات الملفات الثابتة:</a:t>
            </a:r>
            <a:br>
              <a:rPr lang="ar-SA" sz="2400" b="1" dirty="0">
                <a:solidFill>
                  <a:srgbClr val="92D050"/>
                </a:solidFill>
              </a:rPr>
            </a:br>
            <a:r>
              <a:rPr lang="ar-YE" sz="2000" b="1" dirty="0"/>
              <a:t>إنشاء مجلدات </a:t>
            </a:r>
            <a:r>
              <a:rPr lang="en-US" sz="2000" b="1" dirty="0"/>
              <a:t>static </a:t>
            </a:r>
            <a:r>
              <a:rPr lang="ar-SA" sz="2000" b="1" dirty="0"/>
              <a:t> </a:t>
            </a:r>
            <a:r>
              <a:rPr lang="ar-YE" sz="2000" b="1" dirty="0"/>
              <a:t>و</a:t>
            </a:r>
            <a:r>
              <a:rPr lang="ar-SA" sz="2000" b="1" dirty="0"/>
              <a:t> </a:t>
            </a:r>
            <a:r>
              <a:rPr lang="en-US" sz="2000" b="1" dirty="0"/>
              <a:t>templates</a:t>
            </a:r>
            <a:r>
              <a:rPr lang="ar-SA" sz="2000" b="1" dirty="0"/>
              <a:t>:</a:t>
            </a:r>
            <a:br>
              <a:rPr lang="ar-SA" sz="2000" b="1" dirty="0"/>
            </a:br>
            <a:br>
              <a:rPr lang="ar-SA" sz="2000" b="1" dirty="0"/>
            </a:br>
            <a:br>
              <a:rPr lang="ar-SA" sz="2000" b="1" dirty="0"/>
            </a:br>
            <a:br>
              <a:rPr lang="ar-SA" sz="2000" b="1" dirty="0"/>
            </a:br>
            <a:r>
              <a:rPr lang="ar-SA" sz="2400" b="1" dirty="0">
                <a:solidFill>
                  <a:srgbClr val="92D050"/>
                </a:solidFill>
              </a:rPr>
              <a:t>7. </a:t>
            </a:r>
            <a:r>
              <a:rPr lang="ar-YE" sz="2400" b="1" dirty="0">
                <a:solidFill>
                  <a:srgbClr val="92D050"/>
                </a:solidFill>
              </a:rPr>
              <a:t>إضافة ملفات </a:t>
            </a:r>
            <a:r>
              <a:rPr lang="en-US" sz="2400" b="1" dirty="0">
                <a:solidFill>
                  <a:srgbClr val="92D050"/>
                </a:solidFill>
              </a:rPr>
              <a:t>CSS </a:t>
            </a:r>
            <a:r>
              <a:rPr lang="ar-YE" sz="2400" b="1" dirty="0">
                <a:solidFill>
                  <a:srgbClr val="92D050"/>
                </a:solidFill>
              </a:rPr>
              <a:t>و </a:t>
            </a:r>
            <a:r>
              <a:rPr lang="en-US" sz="2400" b="1" dirty="0">
                <a:solidFill>
                  <a:srgbClr val="92D050"/>
                </a:solidFill>
              </a:rPr>
              <a:t>HTML</a:t>
            </a:r>
            <a:r>
              <a:rPr lang="ar-SA" sz="2400" b="1" dirty="0">
                <a:solidFill>
                  <a:srgbClr val="92D050"/>
                </a:solidFill>
              </a:rPr>
              <a:t>:</a:t>
            </a:r>
            <a:br>
              <a:rPr lang="ar-SA" sz="2400" b="1" dirty="0">
                <a:solidFill>
                  <a:srgbClr val="92D050"/>
                </a:solidFill>
              </a:rPr>
            </a:br>
            <a:r>
              <a:rPr lang="ar-SA" sz="2000" dirty="0">
                <a:solidFill>
                  <a:schemeClr val="tx1"/>
                </a:solidFill>
              </a:rPr>
              <a:t>يتم انشاء ملف </a:t>
            </a:r>
            <a:r>
              <a:rPr lang="en-US" sz="2000" dirty="0" err="1">
                <a:solidFill>
                  <a:schemeClr val="tx1"/>
                </a:solidFill>
              </a:rPr>
              <a:t>myapp</a:t>
            </a:r>
            <a:r>
              <a:rPr lang="en-US" sz="2000" dirty="0">
                <a:solidFill>
                  <a:schemeClr val="tx1"/>
                </a:solidFill>
              </a:rPr>
              <a:t>/static/</a:t>
            </a:r>
            <a:r>
              <a:rPr lang="en-US" sz="2000" dirty="0" err="1">
                <a:solidFill>
                  <a:schemeClr val="tx1"/>
                </a:solidFill>
              </a:rPr>
              <a:t>css</a:t>
            </a:r>
            <a:r>
              <a:rPr lang="en-US" sz="2000" dirty="0">
                <a:solidFill>
                  <a:schemeClr val="tx1"/>
                </a:solidFill>
              </a:rPr>
              <a:t>/style.css</a:t>
            </a:r>
            <a:r>
              <a:rPr lang="ar-SA" sz="2000" dirty="0">
                <a:solidFill>
                  <a:schemeClr val="tx1"/>
                </a:solidFill>
              </a:rPr>
              <a:t>:</a:t>
            </a:r>
            <a:br>
              <a:rPr lang="ar-SA" sz="2400" b="1" dirty="0">
                <a:solidFill>
                  <a:srgbClr val="92D050"/>
                </a:solidFill>
              </a:rPr>
            </a:br>
            <a:br>
              <a:rPr lang="ar-SA" sz="2400" b="1" dirty="0">
                <a:solidFill>
                  <a:srgbClr val="92D050"/>
                </a:solidFill>
              </a:rPr>
            </a:br>
            <a:r>
              <a:rPr lang="ar-SA" sz="2400" b="1" dirty="0">
                <a:solidFill>
                  <a:srgbClr val="92D050"/>
                </a:solidFill>
              </a:rPr>
              <a:t> </a:t>
            </a:r>
            <a:endParaRPr lang="ar-YE" sz="2000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AD1754ED-601A-3536-39C3-54F06B2D7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136973"/>
            <a:ext cx="6734347" cy="1237452"/>
          </a:xfrm>
          <a:prstGeom prst="rect">
            <a:avLst/>
          </a:prstGeom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7CD502D2-10E7-57BF-205F-4EEB49E3E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039194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4EB6C2C-346B-673E-9B3D-D76E7E282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2" y="0"/>
            <a:ext cx="9720615" cy="5561636"/>
          </a:xfrm>
        </p:spPr>
        <p:txBody>
          <a:bodyPr/>
          <a:lstStyle/>
          <a:p>
            <a:pPr algn="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ar-SA" sz="2400" b="1" dirty="0">
                <a:solidFill>
                  <a:schemeClr val="tx1"/>
                </a:solidFill>
              </a:rPr>
              <a:t>يتم إضافة قالب </a:t>
            </a:r>
            <a:r>
              <a:rPr lang="en-US" sz="2400" b="1" dirty="0">
                <a:solidFill>
                  <a:schemeClr val="tx1"/>
                </a:solidFill>
              </a:rPr>
              <a:t>html</a:t>
            </a:r>
            <a:r>
              <a:rPr lang="ar-SA" sz="2400" b="1" dirty="0">
                <a:solidFill>
                  <a:schemeClr val="tx1"/>
                </a:solidFill>
              </a:rPr>
              <a:t>:</a:t>
            </a:r>
            <a:br>
              <a:rPr lang="ar-SA" sz="2400" b="1" dirty="0">
                <a:solidFill>
                  <a:schemeClr val="tx1"/>
                </a:solidFill>
              </a:rPr>
            </a:br>
            <a:r>
              <a:rPr lang="en-US" sz="2000" dirty="0" err="1"/>
              <a:t>myapp</a:t>
            </a:r>
            <a:r>
              <a:rPr lang="en-US" sz="2000" dirty="0"/>
              <a:t>/templates/</a:t>
            </a:r>
            <a:r>
              <a:rPr lang="en-US" sz="2000" dirty="0" err="1"/>
              <a:t>myapp</a:t>
            </a:r>
            <a:r>
              <a:rPr lang="en-US" sz="2000" dirty="0"/>
              <a:t>/index.html</a:t>
            </a:r>
            <a:r>
              <a:rPr lang="ar-SA" sz="2000" dirty="0"/>
              <a:t> :</a:t>
            </a:r>
            <a:br>
              <a:rPr lang="ar-SA" sz="2400" b="1" dirty="0">
                <a:solidFill>
                  <a:srgbClr val="92D050"/>
                </a:solidFill>
              </a:rPr>
            </a:br>
            <a:r>
              <a:rPr lang="ar-SA" sz="2400" b="1" dirty="0">
                <a:solidFill>
                  <a:srgbClr val="92D050"/>
                </a:solidFill>
              </a:rPr>
              <a:t> </a:t>
            </a:r>
            <a:endParaRPr lang="ar-YE" sz="2000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B0B44A11-20E4-A0FE-52BF-7007EAB8B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042"/>
            <a:ext cx="12192000" cy="56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48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عنوان 1">
            <a:extLst>
              <a:ext uri="{FF2B5EF4-FFF2-40B4-BE49-F238E27FC236}">
                <a16:creationId xmlns:a16="http://schemas.microsoft.com/office/drawing/2014/main" id="{5FA0C6F7-81AB-F896-C1FD-AFF0E745F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2" y="0"/>
            <a:ext cx="9720615" cy="5561636"/>
          </a:xfrm>
        </p:spPr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r-SA" sz="2400" b="1" dirty="0">
                <a:solidFill>
                  <a:srgbClr val="92D050"/>
                </a:solidFill>
              </a:rPr>
              <a:t>8. </a:t>
            </a:r>
            <a:r>
              <a:rPr kumimoji="0" lang="ar-SA" altLang="ar-YE" sz="24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إعداد ملفات الإعدادات:</a:t>
            </a:r>
            <a:br>
              <a:rPr kumimoji="0" lang="ar-YE" altLang="ar-YE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ar-SA" altLang="ar-Y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تحديث</a:t>
            </a:r>
            <a:r>
              <a:rPr kumimoji="0" lang="ar-YE" altLang="ar-Y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ar-YE" altLang="ar-YE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settings.py</a:t>
            </a:r>
            <a:r>
              <a:rPr kumimoji="0" lang="ar-YE" altLang="ar-Y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ar-SA" altLang="ar-Y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للملفات الثابتة والقوالب</a:t>
            </a:r>
            <a:r>
              <a:rPr kumimoji="0" lang="ar-YE" altLang="ar-Y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br>
              <a:rPr kumimoji="0" lang="ar-YE" altLang="ar-YE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lang="ar-SA" sz="2400" b="1" dirty="0">
                <a:solidFill>
                  <a:srgbClr val="92D050"/>
                </a:solidFill>
              </a:rPr>
            </a:br>
            <a:r>
              <a:rPr lang="ar-SA" sz="2400" b="1" dirty="0">
                <a:solidFill>
                  <a:srgbClr val="92D050"/>
                </a:solidFill>
              </a:rPr>
              <a:t> </a:t>
            </a:r>
            <a:endParaRPr lang="ar-YE" sz="2000" dirty="0"/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085F4FD5-5FB5-6854-45DA-CFB8C1E9B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5975"/>
            <a:ext cx="11119034" cy="59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74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عنوان 1">
            <a:extLst>
              <a:ext uri="{FF2B5EF4-FFF2-40B4-BE49-F238E27FC236}">
                <a16:creationId xmlns:a16="http://schemas.microsoft.com/office/drawing/2014/main" id="{5FA0C6F7-81AB-F896-C1FD-AFF0E745F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835" y="507453"/>
            <a:ext cx="9720615" cy="5561636"/>
          </a:xfrm>
        </p:spPr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r-SA" sz="2400" b="1" dirty="0">
                <a:solidFill>
                  <a:srgbClr val="92D050"/>
                </a:solidFill>
              </a:rPr>
              <a:t>         9. </a:t>
            </a:r>
            <a:r>
              <a:rPr kumimoji="0" lang="ar-SA" altLang="ar-YE" sz="24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إعداد</a:t>
            </a:r>
            <a:r>
              <a:rPr kumimoji="0" lang="ar-YE" altLang="ar-YE" sz="24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 URL </a:t>
            </a:r>
            <a:r>
              <a:rPr kumimoji="0" lang="ar-SA" altLang="ar-YE" sz="24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و</a:t>
            </a:r>
            <a:r>
              <a:rPr kumimoji="0" lang="ar-YE" altLang="ar-YE" sz="24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 Views</a:t>
            </a:r>
            <a:r>
              <a:rPr kumimoji="0" lang="ar-SA" altLang="ar-YE" sz="24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ar-SA" altLang="ar-YE" sz="24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</a:br>
            <a:br>
              <a:rPr kumimoji="0" lang="ar-YE" altLang="ar-Y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ar-SA" altLang="ar-Y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كتابة</a:t>
            </a:r>
            <a:r>
              <a:rPr kumimoji="0" lang="ar-YE" altLang="ar-Y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View </a:t>
            </a:r>
            <a:r>
              <a:rPr kumimoji="0" lang="ar-SA" altLang="ar-Y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في</a:t>
            </a:r>
            <a:r>
              <a:rPr kumimoji="0" lang="ar-YE" altLang="ar-Y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ar-SA" altLang="ar-Y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ar-Y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ar-YE" altLang="ar-YE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myapp/views.py</a:t>
            </a:r>
            <a:r>
              <a:rPr kumimoji="0" lang="ar-YE" altLang="ar-Y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br>
              <a:rPr kumimoji="0" lang="ar-YE" altLang="ar-YE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ar-YE" sz="2000" dirty="0"/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C1C0969A-C238-A767-5FE3-BAA27C38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51" y="1698874"/>
            <a:ext cx="10142900" cy="49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14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عنوان 1">
            <a:extLst>
              <a:ext uri="{FF2B5EF4-FFF2-40B4-BE49-F238E27FC236}">
                <a16:creationId xmlns:a16="http://schemas.microsoft.com/office/drawing/2014/main" id="{5FA0C6F7-81AB-F896-C1FD-AFF0E745F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628" y="1203766"/>
            <a:ext cx="9720615" cy="5561636"/>
          </a:xfrm>
        </p:spPr>
        <p:txBody>
          <a:bodyPr/>
          <a:lstStyle/>
          <a:p>
            <a:pPr algn="r" defTabSz="914400" eaLnBrk="0" fontAlgn="base" hangingPunct="0">
              <a:spcAft>
                <a:spcPct val="0"/>
              </a:spcAft>
            </a:pPr>
            <a:r>
              <a:rPr kumimoji="0" lang="ar-SA" altLang="ar-Y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تحديث</a:t>
            </a:r>
            <a:r>
              <a:rPr kumimoji="0" lang="ar-YE" altLang="ar-Y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ar-YE" altLang="ar-Y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myproject/urls.py</a:t>
            </a:r>
            <a:r>
              <a:rPr kumimoji="0" lang="ar-YE" altLang="ar-Y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ar-SA" altLang="ar-Y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لربط</a:t>
            </a:r>
            <a:r>
              <a:rPr kumimoji="0" lang="ar-YE" altLang="ar-Y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URL: </a:t>
            </a:r>
            <a:br>
              <a:rPr kumimoji="0" lang="ar-YE" altLang="ar-Y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ar-YE" sz="2000" b="1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569F0B6A-15F7-01B4-D5AD-1FAAA8C19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88" y="1706012"/>
            <a:ext cx="10178209" cy="497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19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994300" y="92108"/>
            <a:ext cx="9404723" cy="835170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FFFF00"/>
                </a:solidFill>
              </a:rPr>
              <a:t> What is Django Python </a:t>
            </a:r>
            <a:r>
              <a:rPr lang="en-US" sz="4800" b="1" dirty="0">
                <a:solidFill>
                  <a:srgbClr val="FFFF00"/>
                </a:solidFill>
                <a:latin typeface="Aptos Display" panose="020B0004020202020204" pitchFamily="34" charset="0"/>
              </a:rPr>
              <a:t>? </a:t>
            </a:r>
            <a:endParaRPr lang="ar-YE" sz="4800" b="1" dirty="0">
              <a:solidFill>
                <a:srgbClr val="FFFF00"/>
              </a:solidFill>
              <a:latin typeface="Aptos Display" panose="020B0004020202020204" pitchFamily="34" charset="0"/>
            </a:endParaRPr>
          </a:p>
        </p:txBody>
      </p:sp>
      <p:pic>
        <p:nvPicPr>
          <p:cNvPr id="8" name="عنصر نائب للمحتوى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278"/>
            <a:ext cx="12192000" cy="5930721"/>
          </a:xfrm>
        </p:spPr>
      </p:pic>
    </p:spTree>
    <p:extLst>
      <p:ext uri="{BB962C8B-B14F-4D97-AF65-F5344CB8AC3E}">
        <p14:creationId xmlns:p14="http://schemas.microsoft.com/office/powerpoint/2010/main" val="2735163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0D281BF-C524-E93A-2277-127F8DD23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491" y="1157467"/>
            <a:ext cx="5924165" cy="5561636"/>
          </a:xfrm>
        </p:spPr>
        <p:txBody>
          <a:bodyPr/>
          <a:lstStyle/>
          <a:p>
            <a:pPr algn="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ar-SA" sz="2400" b="1" dirty="0">
                <a:solidFill>
                  <a:srgbClr val="92D050"/>
                </a:solidFill>
              </a:rPr>
              <a:t>10. </a:t>
            </a:r>
            <a:r>
              <a:rPr lang="ar-YE" sz="2400" b="1" dirty="0">
                <a:solidFill>
                  <a:srgbClr val="92D050"/>
                </a:solidFill>
              </a:rPr>
              <a:t>تشغيل السيرفر</a:t>
            </a:r>
            <a:r>
              <a:rPr lang="ar-SA" sz="2400" b="1" dirty="0">
                <a:solidFill>
                  <a:srgbClr val="92D050"/>
                </a:solidFill>
              </a:rPr>
              <a:t>:</a:t>
            </a:r>
            <a:br>
              <a:rPr lang="ar-SA" sz="2400" b="1" dirty="0">
                <a:solidFill>
                  <a:srgbClr val="92D050"/>
                </a:solidFill>
              </a:rPr>
            </a:br>
            <a:r>
              <a:rPr lang="ar-YE" sz="2000" b="1" dirty="0"/>
              <a:t>تشغيل السيرفر المحلي:</a:t>
            </a:r>
            <a:br>
              <a:rPr lang="en-US" sz="2000" dirty="0"/>
            </a:br>
            <a:br>
              <a:rPr lang="ar-SA" sz="2000" dirty="0"/>
            </a:br>
            <a:br>
              <a:rPr lang="ar-SA" sz="2000" dirty="0"/>
            </a:br>
            <a:r>
              <a:rPr lang="ar-YE" sz="2000" b="1" dirty="0"/>
              <a:t>افتح المتصفح على </a:t>
            </a:r>
            <a:r>
              <a:rPr lang="en-US" sz="2000" b="1" dirty="0">
                <a:hlinkClick r:id="rId2"/>
              </a:rPr>
              <a:t>http://172.0.0.1:8000</a:t>
            </a:r>
            <a:r>
              <a:rPr lang="en-US" sz="2000" b="1" dirty="0"/>
              <a:t> </a:t>
            </a:r>
            <a:br>
              <a:rPr lang="ar-SA" sz="2000" b="1" dirty="0"/>
            </a:br>
            <a:r>
              <a:rPr lang="ar-YE" sz="2000" b="1" dirty="0"/>
              <a:t>لتشاهد الموقع مع القالب الذي أنشأته.</a:t>
            </a:r>
            <a:br>
              <a:rPr lang="ar-SA" sz="2000" dirty="0"/>
            </a:br>
            <a:r>
              <a:rPr lang="ar-YE" sz="2000" dirty="0"/>
              <a:t>بهذه الخطوات، تكون قد أنشأت مشروع </a:t>
            </a:r>
            <a:r>
              <a:rPr lang="en-US" sz="2000" dirty="0"/>
              <a:t>Django </a:t>
            </a:r>
            <a:r>
              <a:rPr lang="ar-SA" sz="2000" dirty="0"/>
              <a:t> </a:t>
            </a:r>
            <a:r>
              <a:rPr lang="ar-YE" sz="2000" dirty="0"/>
              <a:t>جديد مع واجهة </a:t>
            </a:r>
            <a:r>
              <a:rPr lang="en-US" sz="2000" dirty="0"/>
              <a:t>HTML </a:t>
            </a:r>
            <a:r>
              <a:rPr lang="ar-YE" sz="2000" dirty="0"/>
              <a:t>بسيطة. يمكنك الآن تعديل القوالب وإضافة المزيد من الميزات كما تشاء</a:t>
            </a:r>
            <a:r>
              <a:rPr lang="ar-SA" sz="2000" dirty="0"/>
              <a:t>.</a:t>
            </a:r>
            <a:endParaRPr lang="ar-YE" sz="2000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CF6D206B-86D2-CEE1-3DB5-29FBD417E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51" y="2264331"/>
            <a:ext cx="5519005" cy="866621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4B2252C7-09D7-9531-3136-3F3E65B09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7938"/>
            <a:ext cx="6273478" cy="556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4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0D281BF-C524-E93A-2277-127F8DD23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52215" cy="4224760"/>
          </a:xfrm>
        </p:spPr>
        <p:txBody>
          <a:bodyPr/>
          <a:lstStyle/>
          <a:p>
            <a:pPr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92D050"/>
                </a:solidFill>
              </a:rPr>
              <a:t>myproject/</a:t>
            </a:r>
            <a:br>
              <a:rPr lang="en-US" sz="2400" b="1" dirty="0">
                <a:solidFill>
                  <a:srgbClr val="92D050"/>
                </a:solidFill>
              </a:rPr>
            </a:br>
            <a:r>
              <a:rPr lang="en-US" sz="2400" b="1" dirty="0">
                <a:solidFill>
                  <a:srgbClr val="92D050"/>
                </a:solidFill>
              </a:rPr>
              <a:t>│</a:t>
            </a:r>
            <a:br>
              <a:rPr lang="en-US" sz="2400" b="1" dirty="0">
                <a:solidFill>
                  <a:srgbClr val="92D050"/>
                </a:solidFill>
              </a:rPr>
            </a:br>
            <a:r>
              <a:rPr lang="en-US" sz="2400" b="1" dirty="0">
                <a:solidFill>
                  <a:srgbClr val="92D050"/>
                </a:solidFill>
              </a:rPr>
              <a:t>├── myapp/</a:t>
            </a:r>
            <a:br>
              <a:rPr lang="en-US" sz="2400" b="1" dirty="0">
                <a:solidFill>
                  <a:srgbClr val="92D050"/>
                </a:solidFill>
              </a:rPr>
            </a:br>
            <a:r>
              <a:rPr lang="en-US" sz="2400" b="1" dirty="0">
                <a:solidFill>
                  <a:srgbClr val="92D050"/>
                </a:solidFill>
              </a:rPr>
              <a:t>│   ├── static/</a:t>
            </a:r>
            <a:br>
              <a:rPr lang="en-US" sz="2400" b="1" dirty="0">
                <a:solidFill>
                  <a:srgbClr val="92D050"/>
                </a:solidFill>
              </a:rPr>
            </a:br>
            <a:r>
              <a:rPr lang="en-US" sz="2400" b="1" dirty="0">
                <a:solidFill>
                  <a:srgbClr val="92D050"/>
                </a:solidFill>
              </a:rPr>
              <a:t>│   │   └── images/</a:t>
            </a:r>
            <a:br>
              <a:rPr lang="en-US" sz="2400" b="1" dirty="0">
                <a:solidFill>
                  <a:srgbClr val="92D050"/>
                </a:solidFill>
              </a:rPr>
            </a:br>
            <a:r>
              <a:rPr lang="en-US" sz="2400" b="1" dirty="0">
                <a:solidFill>
                  <a:srgbClr val="92D050"/>
                </a:solidFill>
              </a:rPr>
              <a:t>│   │       └── </a:t>
            </a:r>
            <a:r>
              <a:rPr lang="ar-SA" sz="2400" b="1" dirty="0">
                <a:solidFill>
                  <a:srgbClr val="92D050"/>
                </a:solidFill>
              </a:rPr>
              <a:t>الصور و الايقونات</a:t>
            </a:r>
            <a:r>
              <a:rPr lang="en-US" sz="2400" b="1" dirty="0">
                <a:solidFill>
                  <a:srgbClr val="92D050"/>
                </a:solidFill>
              </a:rPr>
              <a:t>.jpg</a:t>
            </a:r>
            <a:br>
              <a:rPr lang="en-US" sz="2400" b="1" dirty="0">
                <a:solidFill>
                  <a:srgbClr val="92D050"/>
                </a:solidFill>
              </a:rPr>
            </a:br>
            <a:r>
              <a:rPr lang="en-US" sz="2400" b="1" dirty="0">
                <a:solidFill>
                  <a:srgbClr val="92D050"/>
                </a:solidFill>
              </a:rPr>
              <a:t>│   └── templates/</a:t>
            </a:r>
            <a:br>
              <a:rPr lang="en-US" sz="2400" b="1" dirty="0">
                <a:solidFill>
                  <a:srgbClr val="92D050"/>
                </a:solidFill>
              </a:rPr>
            </a:br>
            <a:r>
              <a:rPr lang="en-US" sz="2400" b="1" dirty="0">
                <a:solidFill>
                  <a:srgbClr val="92D050"/>
                </a:solidFill>
              </a:rPr>
              <a:t>│       └── myapp/</a:t>
            </a:r>
            <a:br>
              <a:rPr lang="en-US" sz="2400" b="1" dirty="0">
                <a:solidFill>
                  <a:srgbClr val="92D050"/>
                </a:solidFill>
              </a:rPr>
            </a:br>
            <a:r>
              <a:rPr lang="en-US" sz="2400" b="1" dirty="0">
                <a:solidFill>
                  <a:srgbClr val="92D050"/>
                </a:solidFill>
              </a:rPr>
              <a:t>│           └── index.html</a:t>
            </a:r>
            <a:br>
              <a:rPr lang="en-US" sz="2400" b="1" dirty="0">
                <a:solidFill>
                  <a:srgbClr val="92D050"/>
                </a:solidFill>
              </a:rPr>
            </a:br>
            <a:r>
              <a:rPr lang="en-US" sz="2400" b="1" dirty="0">
                <a:solidFill>
                  <a:srgbClr val="92D050"/>
                </a:solidFill>
              </a:rPr>
              <a:t>│</a:t>
            </a:r>
            <a:br>
              <a:rPr lang="en-US" sz="2400" b="1" dirty="0">
                <a:solidFill>
                  <a:srgbClr val="92D050"/>
                </a:solidFill>
              </a:rPr>
            </a:br>
            <a:r>
              <a:rPr lang="en-US" sz="2400" b="1" dirty="0">
                <a:solidFill>
                  <a:srgbClr val="92D050"/>
                </a:solidFill>
              </a:rPr>
              <a:t>└── myproject/</a:t>
            </a:r>
            <a:br>
              <a:rPr lang="en-US" sz="2400" b="1" dirty="0">
                <a:solidFill>
                  <a:srgbClr val="92D050"/>
                </a:solidFill>
              </a:rPr>
            </a:br>
            <a:r>
              <a:rPr lang="en-US" sz="2400" b="1" dirty="0">
                <a:solidFill>
                  <a:srgbClr val="92D050"/>
                </a:solidFill>
              </a:rPr>
              <a:t>    ├── settings.py</a:t>
            </a:r>
          </a:p>
        </p:txBody>
      </p:sp>
      <p:sp>
        <p:nvSpPr>
          <p:cNvPr id="4" name="عنوان 1">
            <a:extLst>
              <a:ext uri="{FF2B5EF4-FFF2-40B4-BE49-F238E27FC236}">
                <a16:creationId xmlns:a16="http://schemas.microsoft.com/office/drawing/2014/main" id="{FDA5FA58-51A2-2B73-B2D6-55F3485978C2}"/>
              </a:ext>
            </a:extLst>
          </p:cNvPr>
          <p:cNvSpPr txBox="1">
            <a:spLocks/>
          </p:cNvSpPr>
          <p:nvPr/>
        </p:nvSpPr>
        <p:spPr>
          <a:xfrm>
            <a:off x="2476983" y="592754"/>
            <a:ext cx="8507392" cy="8351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ar-SA" sz="3600" b="1" dirty="0">
                <a:solidFill>
                  <a:schemeClr val="tx1"/>
                </a:solidFill>
                <a:latin typeface="Aptos Display" panose="020B0004020202020204" pitchFamily="34" charset="0"/>
              </a:rPr>
              <a:t>طريقة لترتيب المجلدات والملفات في </a:t>
            </a:r>
            <a:r>
              <a:rPr lang="en-US" sz="3600" b="1" dirty="0">
                <a:solidFill>
                  <a:schemeClr val="tx1"/>
                </a:solidFill>
                <a:latin typeface="Aptos Display" panose="020B0004020202020204" pitchFamily="34" charset="0"/>
              </a:rPr>
              <a:t> : Django</a:t>
            </a:r>
            <a:endParaRPr lang="ar-YE" sz="3600" b="1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3A42BF55-4677-2EEA-5A9D-A1CB9BBBF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315" y="2020678"/>
            <a:ext cx="7249726" cy="407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80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1">
            <a:extLst>
              <a:ext uri="{FF2B5EF4-FFF2-40B4-BE49-F238E27FC236}">
                <a16:creationId xmlns:a16="http://schemas.microsoft.com/office/drawing/2014/main" id="{FDA5FA58-51A2-2B73-B2D6-55F3485978C2}"/>
              </a:ext>
            </a:extLst>
          </p:cNvPr>
          <p:cNvSpPr txBox="1">
            <a:spLocks/>
          </p:cNvSpPr>
          <p:nvPr/>
        </p:nvSpPr>
        <p:spPr>
          <a:xfrm>
            <a:off x="-69447" y="115746"/>
            <a:ext cx="10532962" cy="868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ar-SA" sz="2700" b="1" dirty="0">
                <a:solidFill>
                  <a:srgbClr val="92D050"/>
                </a:solidFill>
                <a:latin typeface="Aptos Display" panose="020B0004020202020204" pitchFamily="34" charset="0"/>
              </a:rPr>
              <a:t>وهذا مثال بسيط لإضافة محتوى لنفس الصفحة في نفس القالب الذي تم إنشائه معاً في ما سبق:</a:t>
            </a:r>
            <a:endParaRPr lang="ar-YE" sz="2700" b="1" dirty="0">
              <a:solidFill>
                <a:srgbClr val="92D050"/>
              </a:solidFill>
              <a:latin typeface="Aptos Display" panose="020B0004020202020204" pitchFamily="34" charset="0"/>
            </a:endParaRPr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6F5C0096-42C7-5B96-5A01-5DA237D35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100"/>
            <a:ext cx="12192000" cy="59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71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2509015" y="656062"/>
            <a:ext cx="5749290" cy="1400530"/>
          </a:xfrm>
        </p:spPr>
        <p:txBody>
          <a:bodyPr/>
          <a:lstStyle/>
          <a:p>
            <a:pPr algn="r"/>
            <a:r>
              <a:rPr lang="ar-YE" sz="4800" b="1" dirty="0">
                <a:solidFill>
                  <a:srgbClr val="FFFF00"/>
                </a:solidFill>
              </a:rPr>
              <a:t>ثانيا</a:t>
            </a:r>
            <a:r>
              <a:rPr lang="ar-SA" sz="4800" b="1" dirty="0">
                <a:solidFill>
                  <a:srgbClr val="FFFF00"/>
                </a:solidFill>
              </a:rPr>
              <a:t>ً</a:t>
            </a:r>
            <a:r>
              <a:rPr lang="ar-YE" sz="4800" b="1" dirty="0">
                <a:solidFill>
                  <a:srgbClr val="FFFF00"/>
                </a:solidFill>
              </a:rPr>
              <a:t> : علئ نظام لينكس</a:t>
            </a: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11" y="842675"/>
            <a:ext cx="9007646" cy="5661025"/>
          </a:xfrm>
        </p:spPr>
      </p:pic>
    </p:spTree>
    <p:extLst>
      <p:ext uri="{BB962C8B-B14F-4D97-AF65-F5344CB8AC3E}">
        <p14:creationId xmlns:p14="http://schemas.microsoft.com/office/powerpoint/2010/main" val="693046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وان 1">
            <a:extLst>
              <a:ext uri="{FF2B5EF4-FFF2-40B4-BE49-F238E27FC236}">
                <a16:creationId xmlns:a16="http://schemas.microsoft.com/office/drawing/2014/main" id="{C245B037-09E2-7316-F896-473D2DBAA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27" y="285712"/>
            <a:ext cx="9720615" cy="5561636"/>
          </a:xfrm>
        </p:spPr>
        <p:txBody>
          <a:bodyPr/>
          <a:lstStyle/>
          <a:p>
            <a:pPr algn="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ar-YE" sz="2400" b="1" dirty="0">
                <a:solidFill>
                  <a:srgbClr val="92D050"/>
                </a:solidFill>
              </a:rPr>
              <a:t>أولا: نقوم بتثبيت المتطلبات</a:t>
            </a:r>
            <a:r>
              <a:rPr lang="en-US" sz="2400" b="1" dirty="0">
                <a:solidFill>
                  <a:srgbClr val="92D050"/>
                </a:solidFill>
              </a:rPr>
              <a:t> :</a:t>
            </a:r>
            <a:r>
              <a:rPr lang="ar-YE" sz="2400" b="1" dirty="0">
                <a:solidFill>
                  <a:srgbClr val="92D050"/>
                </a:solidFill>
              </a:rPr>
              <a:t> </a:t>
            </a:r>
            <a:endParaRPr lang="ar-YE" sz="2800" b="1" dirty="0">
              <a:solidFill>
                <a:srgbClr val="92D050"/>
              </a:solidFill>
            </a:endParaRPr>
          </a:p>
        </p:txBody>
      </p:sp>
      <p:pic>
        <p:nvPicPr>
          <p:cNvPr id="6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8989"/>
            <a:ext cx="12192000" cy="5660940"/>
          </a:xfrm>
        </p:spPr>
      </p:pic>
    </p:spTree>
    <p:extLst>
      <p:ext uri="{BB962C8B-B14F-4D97-AF65-F5344CB8AC3E}">
        <p14:creationId xmlns:p14="http://schemas.microsoft.com/office/powerpoint/2010/main" val="3716576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وان 1">
            <a:extLst>
              <a:ext uri="{FF2B5EF4-FFF2-40B4-BE49-F238E27FC236}">
                <a16:creationId xmlns:a16="http://schemas.microsoft.com/office/drawing/2014/main" id="{C245B037-09E2-7316-F896-473D2DBAA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654" y="244576"/>
            <a:ext cx="9720615" cy="5561636"/>
          </a:xfrm>
        </p:spPr>
        <p:txBody>
          <a:bodyPr/>
          <a:lstStyle/>
          <a:p>
            <a:pPr algn="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ar-SA" sz="2400" b="1" kern="1200" dirty="0">
                <a:solidFill>
                  <a:srgbClr val="92D050"/>
                </a:solidFill>
                <a:effectLst/>
                <a:latin typeface="Calibri Light" panose="020F0302020204030204" pitchFamily="34" charset="0"/>
                <a:ea typeface="+mj-ea"/>
                <a:cs typeface="Times New Roman" panose="02020603050405020304" pitchFamily="18" charset="0"/>
              </a:rPr>
              <a:t>2. </a:t>
            </a:r>
            <a:r>
              <a:rPr lang="ar-YE" sz="2400" b="1" kern="1200" dirty="0">
                <a:solidFill>
                  <a:srgbClr val="92D050"/>
                </a:solidFill>
                <a:effectLst/>
                <a:latin typeface="Calibri Light" panose="020F0302020204030204" pitchFamily="34" charset="0"/>
                <a:ea typeface="+mj-ea"/>
                <a:cs typeface="Times New Roman" panose="02020603050405020304" pitchFamily="18" charset="0"/>
              </a:rPr>
              <a:t>نقوم بتثبيت </a:t>
            </a:r>
            <a:r>
              <a:rPr lang="en-US" sz="2400" b="1" kern="1200" dirty="0">
                <a:solidFill>
                  <a:srgbClr val="92D050"/>
                </a:solidFill>
                <a:effectLst/>
                <a:latin typeface="Calibri Light" panose="020F0302020204030204" pitchFamily="34" charset="0"/>
                <a:ea typeface="+mj-ea"/>
                <a:cs typeface="Times New Roman" panose="02020603050405020304" pitchFamily="18" charset="0"/>
              </a:rPr>
              <a:t>: </a:t>
            </a:r>
            <a:r>
              <a:rPr lang="en-US" sz="2400" b="1" kern="1200" dirty="0">
                <a:solidFill>
                  <a:srgbClr val="92D05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Django</a:t>
            </a:r>
            <a:endParaRPr lang="ar-YE" sz="2800" b="1" dirty="0">
              <a:solidFill>
                <a:srgbClr val="92D050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708"/>
            <a:ext cx="12192000" cy="5684292"/>
          </a:xfrm>
        </p:spPr>
      </p:pic>
    </p:spTree>
    <p:extLst>
      <p:ext uri="{BB962C8B-B14F-4D97-AF65-F5344CB8AC3E}">
        <p14:creationId xmlns:p14="http://schemas.microsoft.com/office/powerpoint/2010/main" val="2249569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وان 1">
            <a:extLst>
              <a:ext uri="{FF2B5EF4-FFF2-40B4-BE49-F238E27FC236}">
                <a16:creationId xmlns:a16="http://schemas.microsoft.com/office/drawing/2014/main" id="{C245B037-09E2-7316-F896-473D2DBAA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74" y="275056"/>
            <a:ext cx="9720615" cy="5561636"/>
          </a:xfrm>
        </p:spPr>
        <p:txBody>
          <a:bodyPr/>
          <a:lstStyle/>
          <a:p>
            <a:pPr algn="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ar-YE" sz="2400" b="1" dirty="0">
                <a:solidFill>
                  <a:srgbClr val="92D050"/>
                </a:solidFill>
              </a:rPr>
              <a:t>3</a:t>
            </a:r>
            <a:r>
              <a:rPr lang="ar-SA" sz="2400" b="1" dirty="0">
                <a:solidFill>
                  <a:srgbClr val="92D050"/>
                </a:solidFill>
              </a:rPr>
              <a:t>. </a:t>
            </a:r>
            <a:r>
              <a:rPr lang="ar-YE" sz="2400" b="1" dirty="0">
                <a:solidFill>
                  <a:srgbClr val="92D050"/>
                </a:solidFill>
              </a:rPr>
              <a:t>انشاء مشروع</a:t>
            </a:r>
            <a:r>
              <a:rPr lang="ar-SA" sz="2400" b="1" dirty="0">
                <a:solidFill>
                  <a:srgbClr val="92D050"/>
                </a:solidFill>
              </a:rPr>
              <a:t> </a:t>
            </a:r>
            <a:r>
              <a:rPr lang="ar-YE" sz="2400" b="1" dirty="0">
                <a:solidFill>
                  <a:srgbClr val="92D050"/>
                </a:solidFill>
              </a:rPr>
              <a:t>والدخول للمجلد</a:t>
            </a:r>
            <a:r>
              <a:rPr lang="ar-SA" sz="2400" b="1" dirty="0">
                <a:solidFill>
                  <a:srgbClr val="92D050"/>
                </a:solidFill>
              </a:rPr>
              <a:t>:</a:t>
            </a:r>
            <a:r>
              <a:rPr lang="ar-YE" sz="2400" b="1" dirty="0">
                <a:solidFill>
                  <a:srgbClr val="92D050"/>
                </a:solidFill>
              </a:rPr>
              <a:t> </a:t>
            </a:r>
            <a:endParaRPr lang="ar-YE" sz="2800" b="1" dirty="0">
              <a:solidFill>
                <a:srgbClr val="92D050"/>
              </a:solidFill>
            </a:endParaRP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CBF5CB16-2887-BD6B-FA31-47683CA42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YE"/>
          </a:p>
        </p:txBody>
      </p:sp>
      <p:pic>
        <p:nvPicPr>
          <p:cNvPr id="6" name="عنصر نائب للمحتوى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708"/>
            <a:ext cx="12192000" cy="568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23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وان 1">
            <a:extLst>
              <a:ext uri="{FF2B5EF4-FFF2-40B4-BE49-F238E27FC236}">
                <a16:creationId xmlns:a16="http://schemas.microsoft.com/office/drawing/2014/main" id="{C245B037-09E2-7316-F896-473D2DBAA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74" y="244576"/>
            <a:ext cx="9720615" cy="5561636"/>
          </a:xfrm>
        </p:spPr>
        <p:txBody>
          <a:bodyPr/>
          <a:lstStyle/>
          <a:p>
            <a:pPr algn="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ar-SA" sz="2400" b="1" dirty="0">
                <a:solidFill>
                  <a:srgbClr val="92D050"/>
                </a:solidFill>
              </a:rPr>
              <a:t>4. </a:t>
            </a:r>
            <a:r>
              <a:rPr lang="ar-YE" sz="2400" b="1" dirty="0">
                <a:solidFill>
                  <a:srgbClr val="92D050"/>
                </a:solidFill>
              </a:rPr>
              <a:t>انشاء تطبيق داخل مشروعنا </a:t>
            </a:r>
            <a:r>
              <a:rPr lang="ar-SA" sz="2400" b="1" dirty="0">
                <a:solidFill>
                  <a:srgbClr val="92D050"/>
                </a:solidFill>
              </a:rPr>
              <a:t>:</a:t>
            </a:r>
            <a:endParaRPr lang="ar-YE" sz="2800" b="1" dirty="0">
              <a:solidFill>
                <a:srgbClr val="92D050"/>
              </a:solidFill>
            </a:endParaRP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CBF5CB16-2887-BD6B-FA31-47683CA42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YE"/>
          </a:p>
        </p:txBody>
      </p:sp>
      <p:pic>
        <p:nvPicPr>
          <p:cNvPr id="4" name="عنصر نائب للمحتوى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708"/>
            <a:ext cx="12192000" cy="568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25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F8ED34E-065C-6633-6A7C-B8D12C94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4" y="336016"/>
            <a:ext cx="9720615" cy="5561636"/>
          </a:xfrm>
        </p:spPr>
        <p:txBody>
          <a:bodyPr/>
          <a:lstStyle/>
          <a:p>
            <a:pPr algn="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ar-SA" sz="2400" b="1" dirty="0">
                <a:solidFill>
                  <a:srgbClr val="92D050"/>
                </a:solidFill>
              </a:rPr>
              <a:t>5. </a:t>
            </a:r>
            <a:r>
              <a:rPr lang="ar-YE" sz="2400" b="1" dirty="0">
                <a:solidFill>
                  <a:srgbClr val="92D050"/>
                </a:solidFill>
              </a:rPr>
              <a:t>اعداد التطبيق في المشروع نفتح ملف </a:t>
            </a:r>
            <a:r>
              <a:rPr lang="en-US" sz="2400" b="1" dirty="0">
                <a:solidFill>
                  <a:srgbClr val="92D050"/>
                </a:solidFill>
              </a:rPr>
              <a:t>set.py </a:t>
            </a:r>
            <a:r>
              <a:rPr lang="ar-YE" sz="2400" b="1" dirty="0">
                <a:solidFill>
                  <a:srgbClr val="92D050"/>
                </a:solidFill>
              </a:rPr>
              <a:t>ونضيف اسم التطبيق </a:t>
            </a:r>
            <a:r>
              <a:rPr lang="ar-SA" sz="2400" b="1" dirty="0">
                <a:solidFill>
                  <a:srgbClr val="92D050"/>
                </a:solidFill>
              </a:rPr>
              <a:t>إ</a:t>
            </a:r>
            <a:r>
              <a:rPr lang="ar-YE" sz="2400" b="1" dirty="0">
                <a:solidFill>
                  <a:srgbClr val="92D050"/>
                </a:solidFill>
              </a:rPr>
              <a:t>ل</a:t>
            </a:r>
            <a:r>
              <a:rPr lang="ar-SA" sz="2400" b="1" dirty="0">
                <a:solidFill>
                  <a:srgbClr val="92D050"/>
                </a:solidFill>
              </a:rPr>
              <a:t>ى</a:t>
            </a:r>
            <a:r>
              <a:rPr lang="ar-YE" sz="2400" b="1" dirty="0">
                <a:solidFill>
                  <a:srgbClr val="92D050"/>
                </a:solidFill>
              </a:rPr>
              <a:t> داخلة </a:t>
            </a:r>
            <a:r>
              <a:rPr lang="ar-SA" sz="2400" b="1" dirty="0">
                <a:solidFill>
                  <a:srgbClr val="92D050"/>
                </a:solidFill>
              </a:rPr>
              <a:t>:</a:t>
            </a:r>
            <a:endParaRPr lang="ar-YE" sz="2800" b="1" dirty="0">
              <a:solidFill>
                <a:srgbClr val="92D050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73708"/>
            <a:ext cx="12199085" cy="5684292"/>
          </a:xfrm>
        </p:spPr>
      </p:pic>
    </p:spTree>
    <p:extLst>
      <p:ext uri="{BB962C8B-B14F-4D97-AF65-F5344CB8AC3E}">
        <p14:creationId xmlns:p14="http://schemas.microsoft.com/office/powerpoint/2010/main" val="3445597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F8ED34E-065C-6633-6A7C-B8D12C94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74" y="381736"/>
            <a:ext cx="9720615" cy="5561636"/>
          </a:xfrm>
        </p:spPr>
        <p:txBody>
          <a:bodyPr/>
          <a:lstStyle/>
          <a:p>
            <a:pPr algn="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ar-SA" sz="2400" b="1" dirty="0">
                <a:solidFill>
                  <a:srgbClr val="92D050"/>
                </a:solidFill>
              </a:rPr>
              <a:t> </a:t>
            </a:r>
            <a:r>
              <a:rPr lang="ar-YE" sz="2400" b="1" dirty="0">
                <a:solidFill>
                  <a:schemeClr val="tx1"/>
                </a:solidFill>
              </a:rPr>
              <a:t>نقوم بإضافة البرنامج </a:t>
            </a:r>
            <a:r>
              <a:rPr lang="ar-SA" sz="2400" b="1" dirty="0">
                <a:solidFill>
                  <a:schemeClr val="tx1"/>
                </a:solidFill>
              </a:rPr>
              <a:t>:</a:t>
            </a:r>
            <a:endParaRPr lang="ar-YE" sz="2800" b="1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708"/>
            <a:ext cx="12192000" cy="5684292"/>
          </a:xfrm>
        </p:spPr>
      </p:pic>
    </p:spTree>
    <p:extLst>
      <p:ext uri="{BB962C8B-B14F-4D97-AF65-F5344CB8AC3E}">
        <p14:creationId xmlns:p14="http://schemas.microsoft.com/office/powerpoint/2010/main" val="282262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411981" y="4328049"/>
            <a:ext cx="11633766" cy="2421230"/>
          </a:xfrm>
        </p:spPr>
        <p:txBody>
          <a:bodyPr>
            <a:noAutofit/>
          </a:bodyPr>
          <a:lstStyle/>
          <a:p>
            <a:r>
              <a:rPr lang="ar-YE" sz="4000" dirty="0">
                <a:solidFill>
                  <a:srgbClr val="8AD0D6"/>
                </a:solidFill>
              </a:rPr>
              <a:t>هو إطار عمل لتطوير تطبيقات الويب بلغة البرمجة </a:t>
            </a:r>
            <a:r>
              <a:rPr lang="en-US" sz="4000" dirty="0">
                <a:solidFill>
                  <a:srgbClr val="8AD0D6"/>
                </a:solidFill>
              </a:rPr>
              <a:t> Python</a:t>
            </a:r>
            <a:r>
              <a:rPr lang="ar-YE" sz="4000" dirty="0">
                <a:solidFill>
                  <a:srgbClr val="8AD0D6"/>
                </a:solidFill>
              </a:rPr>
              <a:t>يتميز هذا الإطار بسرعة التطوير، الأمان، والقابلية للتوسع، مما يجعله خيارًا مثاليًا للمطورين الذين يرغبون في بناء تطبيقات ويب فعّالة وقوية.</a:t>
            </a:r>
          </a:p>
        </p:txBody>
      </p:sp>
      <p:pic>
        <p:nvPicPr>
          <p:cNvPr id="9" name="عنصر نائب للصورة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5" b="13335"/>
          <a:stretch>
            <a:fillRect/>
          </a:stretch>
        </p:blipFill>
        <p:spPr>
          <a:xfrm>
            <a:off x="111765" y="0"/>
            <a:ext cx="12080235" cy="4043964"/>
          </a:xfrm>
        </p:spPr>
      </p:pic>
    </p:spTree>
    <p:extLst>
      <p:ext uri="{BB962C8B-B14F-4D97-AF65-F5344CB8AC3E}">
        <p14:creationId xmlns:p14="http://schemas.microsoft.com/office/powerpoint/2010/main" val="2900022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F8ED34E-065C-6633-6A7C-B8D12C94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74" y="122656"/>
            <a:ext cx="9720615" cy="5561636"/>
          </a:xfrm>
        </p:spPr>
        <p:txBody>
          <a:bodyPr/>
          <a:lstStyle/>
          <a:p>
            <a:pPr algn="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ar-SA" sz="2400" b="1" dirty="0">
                <a:solidFill>
                  <a:srgbClr val="92D050"/>
                </a:solidFill>
              </a:rPr>
              <a:t>6. </a:t>
            </a:r>
            <a:r>
              <a:rPr lang="ar-YE" sz="2400" b="1" dirty="0">
                <a:solidFill>
                  <a:srgbClr val="92D050"/>
                </a:solidFill>
              </a:rPr>
              <a:t>اعداد عرض صفحة </a:t>
            </a:r>
            <a:r>
              <a:rPr lang="en-US" sz="2400" b="1" dirty="0">
                <a:solidFill>
                  <a:srgbClr val="92D050"/>
                </a:solidFill>
              </a:rPr>
              <a:t>html </a:t>
            </a:r>
            <a:r>
              <a:rPr lang="ar-YE" sz="2400" b="1" dirty="0">
                <a:solidFill>
                  <a:srgbClr val="92D050"/>
                </a:solidFill>
              </a:rPr>
              <a:t> بسيطة </a:t>
            </a:r>
            <a:r>
              <a:rPr lang="ar-SA" sz="2400" b="1" dirty="0">
                <a:solidFill>
                  <a:srgbClr val="92D050"/>
                </a:solidFill>
              </a:rPr>
              <a:t>:</a:t>
            </a:r>
            <a:br>
              <a:rPr lang="ar-SA" sz="2400" b="1" dirty="0">
                <a:solidFill>
                  <a:srgbClr val="92D050"/>
                </a:solidFill>
              </a:rPr>
            </a:br>
            <a:r>
              <a:rPr lang="ar-YE" sz="2000" b="1" dirty="0"/>
              <a:t>نقوم بإنشاء ملف جديد داخل المجلد </a:t>
            </a:r>
            <a:r>
              <a:rPr lang="en-US" sz="2000" b="1" dirty="0"/>
              <a:t>myapp</a:t>
            </a:r>
            <a:r>
              <a:rPr lang="ar-YE" sz="2000" b="1" dirty="0"/>
              <a:t> باسم </a:t>
            </a:r>
            <a:r>
              <a:rPr lang="en-US" sz="2000" b="1" dirty="0"/>
              <a:t>views.py</a:t>
            </a:r>
            <a:br>
              <a:rPr lang="en-US" sz="2000" b="1" dirty="0"/>
            </a:br>
            <a:r>
              <a:rPr lang="ar-YE" sz="2000" b="1" dirty="0"/>
              <a:t>ونضيف الكود التالي</a:t>
            </a:r>
            <a:r>
              <a:rPr lang="ar-SA" sz="2000" b="1" dirty="0"/>
              <a:t>:</a:t>
            </a:r>
            <a:endParaRPr lang="ar-YE" sz="2800" b="1" dirty="0">
              <a:solidFill>
                <a:srgbClr val="92D050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96716"/>
            <a:ext cx="12192000" cy="5061284"/>
          </a:xfrm>
        </p:spPr>
      </p:pic>
    </p:spTree>
    <p:extLst>
      <p:ext uri="{BB962C8B-B14F-4D97-AF65-F5344CB8AC3E}">
        <p14:creationId xmlns:p14="http://schemas.microsoft.com/office/powerpoint/2010/main" val="2665657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F8ED34E-065C-6633-6A7C-B8D12C94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74" y="435477"/>
            <a:ext cx="9720615" cy="5561636"/>
          </a:xfrm>
        </p:spPr>
        <p:txBody>
          <a:bodyPr/>
          <a:lstStyle/>
          <a:p>
            <a:pPr algn="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ar-YE" sz="2000" b="1" dirty="0"/>
              <a:t>نقوم بإضافة الشفرة التالية</a:t>
            </a:r>
            <a:r>
              <a:rPr lang="ar-SA" sz="2000" b="1" dirty="0"/>
              <a:t>:</a:t>
            </a:r>
            <a:r>
              <a:rPr lang="ar-YE" sz="2000" b="1" dirty="0"/>
              <a:t> </a:t>
            </a:r>
            <a:endParaRPr lang="ar-YE" sz="2400" b="1" dirty="0">
              <a:solidFill>
                <a:srgbClr val="92D050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708"/>
            <a:ext cx="12192000" cy="5684292"/>
          </a:xfrm>
        </p:spPr>
      </p:pic>
    </p:spTree>
    <p:extLst>
      <p:ext uri="{BB962C8B-B14F-4D97-AF65-F5344CB8AC3E}">
        <p14:creationId xmlns:p14="http://schemas.microsoft.com/office/powerpoint/2010/main" val="2166828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F8ED34E-065C-6633-6A7C-B8D12C94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74" y="122656"/>
            <a:ext cx="9720615" cy="5561636"/>
          </a:xfrm>
        </p:spPr>
        <p:txBody>
          <a:bodyPr/>
          <a:lstStyle/>
          <a:p>
            <a:pPr algn="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ar-SA" sz="2400" b="1" dirty="0">
                <a:solidFill>
                  <a:srgbClr val="92D050"/>
                </a:solidFill>
              </a:rPr>
              <a:t>7. </a:t>
            </a:r>
            <a:r>
              <a:rPr lang="ar-YE" sz="2400" b="1" dirty="0">
                <a:solidFill>
                  <a:srgbClr val="92D050"/>
                </a:solidFill>
              </a:rPr>
              <a:t>أعداد </a:t>
            </a:r>
            <a:r>
              <a:rPr lang="en-US" sz="2400" b="1" dirty="0">
                <a:solidFill>
                  <a:srgbClr val="92D050"/>
                </a:solidFill>
              </a:rPr>
              <a:t>URL </a:t>
            </a:r>
            <a:r>
              <a:rPr lang="ar-YE" sz="2400" b="1" dirty="0">
                <a:solidFill>
                  <a:srgbClr val="92D050"/>
                </a:solidFill>
              </a:rPr>
              <a:t>نحتاج </a:t>
            </a:r>
            <a:r>
              <a:rPr lang="ar-SA" sz="2400" b="1" dirty="0">
                <a:solidFill>
                  <a:srgbClr val="92D050"/>
                </a:solidFill>
              </a:rPr>
              <a:t>إ</a:t>
            </a:r>
            <a:r>
              <a:rPr lang="ar-YE" sz="2400" b="1" dirty="0">
                <a:solidFill>
                  <a:srgbClr val="92D050"/>
                </a:solidFill>
              </a:rPr>
              <a:t>ل</a:t>
            </a:r>
            <a:r>
              <a:rPr lang="ar-SA" sz="2400" b="1" dirty="0">
                <a:solidFill>
                  <a:srgbClr val="92D050"/>
                </a:solidFill>
              </a:rPr>
              <a:t>ى</a:t>
            </a:r>
            <a:r>
              <a:rPr lang="ar-YE" sz="2400" b="1" dirty="0">
                <a:solidFill>
                  <a:srgbClr val="92D050"/>
                </a:solidFill>
              </a:rPr>
              <a:t> التوجيه </a:t>
            </a:r>
            <a:r>
              <a:rPr lang="ar-SA" sz="2400" b="1" dirty="0">
                <a:solidFill>
                  <a:srgbClr val="92D050"/>
                </a:solidFill>
              </a:rPr>
              <a:t>إلى </a:t>
            </a:r>
            <a:r>
              <a:rPr lang="ar-YE" sz="2400" b="1" dirty="0">
                <a:solidFill>
                  <a:srgbClr val="92D050"/>
                </a:solidFill>
              </a:rPr>
              <a:t>العرض الذي انشى ننشئ ملف جديد باسم </a:t>
            </a:r>
            <a:r>
              <a:rPr lang="en-US" sz="2400" b="1" dirty="0">
                <a:solidFill>
                  <a:srgbClr val="92D050"/>
                </a:solidFill>
              </a:rPr>
              <a:t>urls.py    </a:t>
            </a:r>
            <a:r>
              <a:rPr lang="ar-YE" sz="2400" b="1" dirty="0">
                <a:solidFill>
                  <a:srgbClr val="92D050"/>
                </a:solidFill>
              </a:rPr>
              <a:t>داخل مجلد </a:t>
            </a:r>
            <a:r>
              <a:rPr lang="en-US" sz="2400" b="1" dirty="0">
                <a:solidFill>
                  <a:srgbClr val="92D050"/>
                </a:solidFill>
              </a:rPr>
              <a:t>myapp </a:t>
            </a:r>
            <a:r>
              <a:rPr lang="ar-SA" sz="2400" b="1" dirty="0">
                <a:solidFill>
                  <a:srgbClr val="92D050"/>
                </a:solidFill>
              </a:rPr>
              <a:t> </a:t>
            </a:r>
            <a:r>
              <a:rPr lang="ar-YE" sz="2400" b="1" dirty="0">
                <a:solidFill>
                  <a:srgbClr val="92D050"/>
                </a:solidFill>
              </a:rPr>
              <a:t>ونضع فيه الكود</a:t>
            </a:r>
            <a:r>
              <a:rPr lang="ar-SA" sz="2400" b="1" dirty="0">
                <a:solidFill>
                  <a:srgbClr val="92D050"/>
                </a:solidFill>
              </a:rPr>
              <a:t> </a:t>
            </a:r>
            <a:r>
              <a:rPr lang="ar-YE" sz="2400" b="1" dirty="0">
                <a:solidFill>
                  <a:srgbClr val="92D050"/>
                </a:solidFill>
              </a:rPr>
              <a:t>التالي </a:t>
            </a:r>
            <a:r>
              <a:rPr lang="ar-SA" sz="2400" b="1" dirty="0">
                <a:solidFill>
                  <a:srgbClr val="92D050"/>
                </a:solidFill>
              </a:rPr>
              <a:t>:</a:t>
            </a:r>
            <a:endParaRPr lang="ar-YE" sz="2800" b="1" dirty="0">
              <a:solidFill>
                <a:srgbClr val="92D050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74" y="1332954"/>
            <a:ext cx="9720615" cy="5048628"/>
          </a:xfrm>
        </p:spPr>
      </p:pic>
    </p:spTree>
    <p:extLst>
      <p:ext uri="{BB962C8B-B14F-4D97-AF65-F5344CB8AC3E}">
        <p14:creationId xmlns:p14="http://schemas.microsoft.com/office/powerpoint/2010/main" val="3419326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47"/>
            <a:ext cx="12192000" cy="6200273"/>
          </a:xfrm>
        </p:spPr>
      </p:pic>
    </p:spTree>
    <p:extLst>
      <p:ext uri="{BB962C8B-B14F-4D97-AF65-F5344CB8AC3E}">
        <p14:creationId xmlns:p14="http://schemas.microsoft.com/office/powerpoint/2010/main" val="1373233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F8ED34E-065C-6633-6A7C-B8D12C94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712" y="396562"/>
            <a:ext cx="9720615" cy="5561636"/>
          </a:xfrm>
        </p:spPr>
        <p:txBody>
          <a:bodyPr/>
          <a:lstStyle/>
          <a:p>
            <a:pPr algn="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ar-YE" sz="2000" b="1" dirty="0">
                <a:solidFill>
                  <a:schemeClr val="tx1"/>
                </a:solidFill>
              </a:rPr>
              <a:t>ومن ثم مجلد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anas</a:t>
            </a:r>
            <a:r>
              <a:rPr lang="en-US" sz="2000" b="1" dirty="0">
                <a:solidFill>
                  <a:schemeClr val="tx1"/>
                </a:solidFill>
              </a:rPr>
              <a:t> /urls.py </a:t>
            </a:r>
            <a:r>
              <a:rPr lang="ar-YE" sz="2000" b="1" dirty="0">
                <a:solidFill>
                  <a:schemeClr val="tx1"/>
                </a:solidFill>
              </a:rPr>
              <a:t>ونضيف الكود التالي </a:t>
            </a:r>
            <a:r>
              <a:rPr lang="ar-SA" sz="2000" b="1" dirty="0">
                <a:solidFill>
                  <a:schemeClr val="tx1"/>
                </a:solidFill>
              </a:rPr>
              <a:t>:</a:t>
            </a:r>
            <a:endParaRPr lang="ar-YE" sz="2400" b="1" dirty="0">
              <a:solidFill>
                <a:schemeClr val="tx1"/>
              </a:solidFill>
            </a:endParaRPr>
          </a:p>
        </p:txBody>
      </p:sp>
      <p:pic>
        <p:nvPicPr>
          <p:cNvPr id="6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708"/>
            <a:ext cx="12192000" cy="5698382"/>
          </a:xfrm>
        </p:spPr>
      </p:pic>
    </p:spTree>
    <p:extLst>
      <p:ext uri="{BB962C8B-B14F-4D97-AF65-F5344CB8AC3E}">
        <p14:creationId xmlns:p14="http://schemas.microsoft.com/office/powerpoint/2010/main" val="27415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718"/>
            <a:ext cx="12192000" cy="6405282"/>
          </a:xfrm>
        </p:spPr>
      </p:pic>
      <p:pic>
        <p:nvPicPr>
          <p:cNvPr id="9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718"/>
            <a:ext cx="12192000" cy="6405282"/>
          </a:xfrm>
        </p:spPr>
      </p:pic>
    </p:spTree>
    <p:extLst>
      <p:ext uri="{BB962C8B-B14F-4D97-AF65-F5344CB8AC3E}">
        <p14:creationId xmlns:p14="http://schemas.microsoft.com/office/powerpoint/2010/main" val="4232486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F8ED34E-065C-6633-6A7C-B8D12C94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74" y="122656"/>
            <a:ext cx="9720615" cy="5561636"/>
          </a:xfrm>
        </p:spPr>
        <p:txBody>
          <a:bodyPr/>
          <a:lstStyle/>
          <a:p>
            <a:pPr algn="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ar-SA" sz="2400" b="1" dirty="0">
                <a:solidFill>
                  <a:srgbClr val="92D050"/>
                </a:solidFill>
              </a:rPr>
              <a:t>7. </a:t>
            </a:r>
            <a:r>
              <a:rPr lang="ar-YE" sz="2400" b="1" kern="1200" dirty="0">
                <a:solidFill>
                  <a:srgbClr val="92D050"/>
                </a:solidFill>
                <a:effectLst/>
                <a:latin typeface="Calibri Light" panose="020F0302020204030204" pitchFamily="34" charset="0"/>
                <a:ea typeface="+mj-ea"/>
                <a:cs typeface="Times New Roman" panose="02020603050405020304" pitchFamily="18" charset="0"/>
              </a:rPr>
              <a:t>انشاء قالب </a:t>
            </a:r>
            <a:r>
              <a:rPr lang="en-US" sz="2400" b="1" kern="1200" dirty="0">
                <a:solidFill>
                  <a:srgbClr val="92D05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html </a:t>
            </a:r>
            <a:r>
              <a:rPr lang="ar-SA" sz="2400" b="1" kern="1200" dirty="0">
                <a:solidFill>
                  <a:srgbClr val="92D05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:</a:t>
            </a:r>
            <a:br>
              <a:rPr lang="en-US" sz="2400" b="1" kern="1200" dirty="0">
                <a:solidFill>
                  <a:srgbClr val="92D05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</a:br>
            <a:r>
              <a:rPr lang="ar-YE" sz="2400" b="1" kern="12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Times New Roman" panose="02020603050405020304" pitchFamily="18" charset="0"/>
              </a:rPr>
              <a:t>في داخل مجلد </a:t>
            </a:r>
            <a:r>
              <a:rPr lang="en-US" sz="2400" b="1" kern="12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 myapp </a:t>
            </a:r>
            <a:r>
              <a:rPr lang="ar-YE" sz="2400" b="1" kern="12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Times New Roman" panose="02020603050405020304" pitchFamily="18" charset="0"/>
              </a:rPr>
              <a:t>ننشى مجلد جديد باسم </a:t>
            </a:r>
            <a:r>
              <a:rPr lang="en-US" sz="2400" b="1" kern="1200" dirty="0" err="1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templaltes</a:t>
            </a:r>
            <a:br>
              <a:rPr lang="en-US" sz="2400" b="1" kern="12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</a:br>
            <a:r>
              <a:rPr lang="ar-YE" sz="2400" b="1" kern="12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Times New Roman" panose="02020603050405020304" pitchFamily="18" charset="0"/>
              </a:rPr>
              <a:t>وداخل المجلد ننشئ ملف باسم </a:t>
            </a:r>
            <a:r>
              <a:rPr lang="en-US" sz="2400" b="1" kern="12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 home.html </a:t>
            </a:r>
            <a:r>
              <a:rPr lang="ar-YE" sz="2400" b="1" kern="12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Times New Roman" panose="02020603050405020304" pitchFamily="18" charset="0"/>
              </a:rPr>
              <a:t>ونضف الكود التالي </a:t>
            </a:r>
            <a:r>
              <a:rPr lang="ar-SA" sz="2400" b="1" dirty="0">
                <a:solidFill>
                  <a:schemeClr val="tx1"/>
                </a:solidFill>
              </a:rPr>
              <a:t>:</a:t>
            </a:r>
            <a:endParaRPr lang="ar-YE" sz="2400" b="1" dirty="0">
              <a:solidFill>
                <a:schemeClr val="tx1"/>
              </a:solidFill>
            </a:endParaRPr>
          </a:p>
        </p:txBody>
      </p:sp>
      <p:sp>
        <p:nvSpPr>
          <p:cNvPr id="5" name="عنصر نائب للمحتوى 4">
            <a:extLst>
              <a:ext uri="{FF2B5EF4-FFF2-40B4-BE49-F238E27FC236}">
                <a16:creationId xmlns:a16="http://schemas.microsoft.com/office/drawing/2014/main" id="{9CDE5FEC-D981-F0A6-D168-A338E38EB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YE"/>
          </a:p>
        </p:txBody>
      </p:sp>
      <p:pic>
        <p:nvPicPr>
          <p:cNvPr id="6" name="عنصر نائب للمحتوى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2968"/>
            <a:ext cx="12192000" cy="496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10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CBB8CE8-7DFE-CFEA-EC97-6DB0A2975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YE"/>
          </a:p>
        </p:txBody>
      </p:sp>
      <p:pic>
        <p:nvPicPr>
          <p:cNvPr id="5" name="عنصر نائب للمحتوى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1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F8ED34E-065C-6633-6A7C-B8D12C94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74" y="0"/>
            <a:ext cx="9720615" cy="5561636"/>
          </a:xfrm>
        </p:spPr>
        <p:txBody>
          <a:bodyPr/>
          <a:lstStyle/>
          <a:p>
            <a:pPr algn="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ar-SA" sz="2400" b="1" dirty="0">
                <a:solidFill>
                  <a:srgbClr val="92D050"/>
                </a:solidFill>
              </a:rPr>
              <a:t>9. </a:t>
            </a:r>
            <a:r>
              <a:rPr lang="ar-YE" sz="2400" b="1" dirty="0">
                <a:solidFill>
                  <a:srgbClr val="92D050"/>
                </a:solidFill>
              </a:rPr>
              <a:t>تشغيل الخادم </a:t>
            </a:r>
            <a:r>
              <a:rPr lang="ar-SA" sz="2400" b="1" dirty="0">
                <a:solidFill>
                  <a:srgbClr val="92D050"/>
                </a:solidFill>
              </a:rPr>
              <a:t>:</a:t>
            </a:r>
            <a:br>
              <a:rPr lang="ar-SA" sz="2400" b="1" dirty="0">
                <a:solidFill>
                  <a:srgbClr val="92D050"/>
                </a:solidFill>
              </a:rPr>
            </a:br>
            <a:r>
              <a:rPr lang="ar-SA" sz="2000" b="1" dirty="0"/>
              <a:t>ثم </a:t>
            </a:r>
            <a:r>
              <a:rPr lang="ar-YE" sz="2000" b="1" dirty="0"/>
              <a:t>نفتح متصفح الويب وانتقل الى </a:t>
            </a:r>
            <a:r>
              <a:rPr lang="en-US" sz="2000" b="1" dirty="0">
                <a:hlinkClick r:id="rId2"/>
              </a:rPr>
              <a:t>http://172.0.0.1:8000</a:t>
            </a:r>
            <a:r>
              <a:rPr lang="ar-SA" sz="2000" b="1" dirty="0"/>
              <a:t>.</a:t>
            </a:r>
            <a:endParaRPr lang="ar-YE" sz="2800" b="1" dirty="0">
              <a:solidFill>
                <a:srgbClr val="92D050"/>
              </a:solidFill>
            </a:endParaRPr>
          </a:p>
        </p:txBody>
      </p:sp>
      <p:sp>
        <p:nvSpPr>
          <p:cNvPr id="5" name="عنصر نائب للمحتوى 4">
            <a:extLst>
              <a:ext uri="{FF2B5EF4-FFF2-40B4-BE49-F238E27FC236}">
                <a16:creationId xmlns:a16="http://schemas.microsoft.com/office/drawing/2014/main" id="{0A8B0AED-AF78-D298-E31B-E70CB248E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YE"/>
          </a:p>
        </p:txBody>
      </p:sp>
      <p:pic>
        <p:nvPicPr>
          <p:cNvPr id="6" name="عنصر نائب للمحتوى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4988"/>
            <a:ext cx="12192000" cy="567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2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صورة 6">
            <a:extLst>
              <a:ext uri="{FF2B5EF4-FFF2-40B4-BE49-F238E27FC236}">
                <a16:creationId xmlns:a16="http://schemas.microsoft.com/office/drawing/2014/main" id="{BF289A98-09BD-69DE-E569-572FB0FC9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مستطيل 7">
            <a:extLst>
              <a:ext uri="{FF2B5EF4-FFF2-40B4-BE49-F238E27FC236}">
                <a16:creationId xmlns:a16="http://schemas.microsoft.com/office/drawing/2014/main" id="{D33E89CC-0BB2-70F4-0CB3-730FDAD17940}"/>
              </a:ext>
            </a:extLst>
          </p:cNvPr>
          <p:cNvSpPr/>
          <p:nvPr/>
        </p:nvSpPr>
        <p:spPr>
          <a:xfrm>
            <a:off x="2225040" y="868680"/>
            <a:ext cx="7452360" cy="914400"/>
          </a:xfrm>
          <a:prstGeom prst="rect">
            <a:avLst/>
          </a:prstGeom>
          <a:solidFill>
            <a:srgbClr val="87CEEA"/>
          </a:solidFill>
          <a:ln>
            <a:solidFill>
              <a:srgbClr val="87CE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YE"/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983D374F-DB7D-B130-6B79-16F4EAD1F373}"/>
              </a:ext>
            </a:extLst>
          </p:cNvPr>
          <p:cNvSpPr txBox="1"/>
          <p:nvPr/>
        </p:nvSpPr>
        <p:spPr>
          <a:xfrm>
            <a:off x="2042160" y="2012216"/>
            <a:ext cx="890016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7200" b="1" dirty="0">
                <a:solidFill>
                  <a:schemeClr val="bg1"/>
                </a:solidFill>
              </a:rPr>
              <a:t>وشكراً جزيلاً </a:t>
            </a:r>
          </a:p>
          <a:p>
            <a:pPr algn="ctr"/>
            <a:r>
              <a:rPr lang="ar-SA" sz="7200" b="1" dirty="0">
                <a:solidFill>
                  <a:schemeClr val="bg1"/>
                </a:solidFill>
              </a:rPr>
              <a:t>على حسن استماعكم</a:t>
            </a:r>
            <a:endParaRPr lang="ar-YE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09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3600046" y="-82937"/>
            <a:ext cx="5563674" cy="1145537"/>
          </a:xfrm>
        </p:spPr>
        <p:txBody>
          <a:bodyPr/>
          <a:lstStyle/>
          <a:p>
            <a:pPr algn="ctr"/>
            <a:r>
              <a:rPr lang="ar-YE" sz="4800" b="1" dirty="0">
                <a:solidFill>
                  <a:srgbClr val="FFFF00"/>
                </a:solidFill>
              </a:rPr>
              <a:t>تاريخ </a:t>
            </a:r>
            <a:r>
              <a:rPr lang="en-US" sz="4800" b="1" dirty="0">
                <a:solidFill>
                  <a:srgbClr val="FFFF00"/>
                </a:solidFill>
              </a:rPr>
              <a:t> :Django</a:t>
            </a:r>
            <a:endParaRPr lang="ar-YE" sz="4800" b="1" dirty="0">
              <a:solidFill>
                <a:srgbClr val="FFFF00"/>
              </a:solidFill>
            </a:endParaRPr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0" y="1170240"/>
            <a:ext cx="12088969" cy="4295103"/>
          </a:xfrm>
        </p:spPr>
        <p:txBody>
          <a:bodyPr>
            <a:noAutofit/>
          </a:bodyPr>
          <a:lstStyle/>
          <a:p>
            <a:pPr algn="r">
              <a:lnSpc>
                <a:spcPct val="150000"/>
              </a:lnSpc>
            </a:pPr>
            <a:r>
              <a:rPr lang="ar-YE" sz="4000" dirty="0">
                <a:solidFill>
                  <a:schemeClr val="tx1"/>
                </a:solidFill>
              </a:rPr>
              <a:t>تم تطوير </a:t>
            </a:r>
            <a:r>
              <a:rPr lang="en-US" sz="4000" dirty="0">
                <a:solidFill>
                  <a:schemeClr val="tx1"/>
                </a:solidFill>
              </a:rPr>
              <a:t> Django </a:t>
            </a:r>
            <a:r>
              <a:rPr lang="ar-YE" sz="4000" dirty="0">
                <a:solidFill>
                  <a:schemeClr val="tx1"/>
                </a:solidFill>
              </a:rPr>
              <a:t>في الأصل من قبل فريق من المطورين في صحيفة </a:t>
            </a:r>
            <a:r>
              <a:rPr lang="en-US" sz="4000" dirty="0">
                <a:solidFill>
                  <a:schemeClr val="tx1"/>
                </a:solidFill>
              </a:rPr>
              <a:t>Lawrence Journal-World</a:t>
            </a:r>
            <a:r>
              <a:rPr lang="ar-YE" sz="4000" dirty="0">
                <a:solidFill>
                  <a:schemeClr val="tx1"/>
                </a:solidFill>
              </a:rPr>
              <a:t>في عام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ar-YE" sz="4000" dirty="0">
                <a:solidFill>
                  <a:schemeClr val="tx1"/>
                </a:solidFill>
              </a:rPr>
              <a:t>2003، وتم إصداره كمشروع مفتوح </a:t>
            </a:r>
            <a:r>
              <a:rPr lang="ar-YE" sz="4400" dirty="0">
                <a:solidFill>
                  <a:schemeClr val="tx1"/>
                </a:solidFill>
              </a:rPr>
              <a:t>المصدر</a:t>
            </a:r>
            <a:r>
              <a:rPr lang="ar-YE" sz="4000" dirty="0">
                <a:solidFill>
                  <a:schemeClr val="tx1"/>
                </a:solidFill>
              </a:rPr>
              <a:t> في يوليو 2005. سُمي الإطار نسبةً إلى الموسيقي </a:t>
            </a:r>
            <a:r>
              <a:rPr lang="en-US" sz="4000" dirty="0">
                <a:solidFill>
                  <a:schemeClr val="tx1"/>
                </a:solidFill>
              </a:rPr>
              <a:t> Django Reinhardt</a:t>
            </a:r>
            <a:r>
              <a:rPr lang="ar-SA" sz="4000" dirty="0">
                <a:solidFill>
                  <a:schemeClr val="tx1"/>
                </a:solidFill>
              </a:rPr>
              <a:t>و من</a:t>
            </a:r>
            <a:r>
              <a:rPr lang="ar-YE" sz="4000" dirty="0">
                <a:solidFill>
                  <a:schemeClr val="tx1"/>
                </a:solidFill>
              </a:rPr>
              <a:t> ذلك ال</a:t>
            </a:r>
            <a:r>
              <a:rPr lang="ar-SA" sz="4000" dirty="0">
                <a:solidFill>
                  <a:schemeClr val="tx1"/>
                </a:solidFill>
              </a:rPr>
              <a:t>وقت استمر</a:t>
            </a:r>
            <a:r>
              <a:rPr lang="ar-YE" sz="400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Django </a:t>
            </a:r>
            <a:r>
              <a:rPr lang="ar-SA" sz="4000" dirty="0">
                <a:solidFill>
                  <a:schemeClr val="tx1"/>
                </a:solidFill>
              </a:rPr>
              <a:t> في النمو حتى أ</a:t>
            </a:r>
            <a:r>
              <a:rPr lang="ar-YE" sz="4000" dirty="0">
                <a:solidFill>
                  <a:schemeClr val="tx1"/>
                </a:solidFill>
              </a:rPr>
              <a:t>صبح أحد ال</a:t>
            </a:r>
            <a:r>
              <a:rPr lang="ar-SA" sz="4000" dirty="0">
                <a:solidFill>
                  <a:schemeClr val="tx1"/>
                </a:solidFill>
              </a:rPr>
              <a:t>لإطارات</a:t>
            </a:r>
            <a:r>
              <a:rPr lang="ar-YE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ar-YE" sz="4000" dirty="0">
                <a:solidFill>
                  <a:schemeClr val="tx1"/>
                </a:solidFill>
              </a:rPr>
              <a:t>الأكثر شعبية واستخدامًا في تطوير تطبيقات الويب.</a:t>
            </a:r>
          </a:p>
        </p:txBody>
      </p:sp>
    </p:spTree>
    <p:extLst>
      <p:ext uri="{BB962C8B-B14F-4D97-AF65-F5344CB8AC3E}">
        <p14:creationId xmlns:p14="http://schemas.microsoft.com/office/powerpoint/2010/main" val="3647777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579959" y="244698"/>
            <a:ext cx="8825657" cy="1055386"/>
          </a:xfrm>
        </p:spPr>
        <p:txBody>
          <a:bodyPr/>
          <a:lstStyle/>
          <a:p>
            <a:pPr algn="ctr"/>
            <a:r>
              <a:rPr lang="ar-YE" sz="4800" b="1" dirty="0">
                <a:solidFill>
                  <a:srgbClr val="FFFF00"/>
                </a:solidFill>
              </a:rPr>
              <a:t> المزايا الأساسية لـ </a:t>
            </a:r>
            <a:r>
              <a:rPr lang="en-US" sz="4800" b="1" dirty="0">
                <a:solidFill>
                  <a:srgbClr val="FFFF00"/>
                </a:solidFill>
              </a:rPr>
              <a:t>Django</a:t>
            </a:r>
            <a:endParaRPr lang="ar-YE" sz="4800" b="1" dirty="0">
              <a:solidFill>
                <a:srgbClr val="FFFF00"/>
              </a:solidFill>
            </a:endParaRPr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1" y="1660693"/>
            <a:ext cx="12192000" cy="5197307"/>
          </a:xfrm>
        </p:spPr>
        <p:txBody>
          <a:bodyPr>
            <a:normAutofit lnSpcReduction="10000"/>
          </a:bodyPr>
          <a:lstStyle/>
          <a:p>
            <a:pPr algn="r"/>
            <a:r>
              <a:rPr lang="ar-YE" dirty="0">
                <a:solidFill>
                  <a:srgbClr val="92D050"/>
                </a:solidFill>
              </a:rPr>
              <a:t>1.</a:t>
            </a:r>
            <a:r>
              <a:rPr lang="ar-YE" sz="2400" b="1" dirty="0">
                <a:solidFill>
                  <a:srgbClr val="92D050"/>
                </a:solidFill>
              </a:rPr>
              <a:t>سرعة التطوير</a:t>
            </a:r>
            <a:r>
              <a:rPr lang="ar-YE" dirty="0">
                <a:solidFill>
                  <a:srgbClr val="92D050"/>
                </a:solidFill>
              </a:rPr>
              <a:t>: </a:t>
            </a:r>
            <a:r>
              <a:rPr lang="ar-YE" dirty="0">
                <a:solidFill>
                  <a:schemeClr val="tx1"/>
                </a:solidFill>
              </a:rPr>
              <a:t>يتيح </a:t>
            </a:r>
            <a:r>
              <a:rPr lang="en-US" dirty="0">
                <a:solidFill>
                  <a:schemeClr val="tx1"/>
                </a:solidFill>
              </a:rPr>
              <a:t> Django </a:t>
            </a:r>
            <a:r>
              <a:rPr lang="ar-YE" dirty="0">
                <a:solidFill>
                  <a:schemeClr val="tx1"/>
                </a:solidFill>
              </a:rPr>
              <a:t>للمطورين كتابة تطبيقات الويب بسرعة وكفاءة </a:t>
            </a:r>
            <a:r>
              <a:rPr lang="ar-SA" dirty="0">
                <a:solidFill>
                  <a:schemeClr val="tx1"/>
                </a:solidFill>
              </a:rPr>
              <a:t>عالية </a:t>
            </a:r>
            <a:r>
              <a:rPr lang="ar-YE" dirty="0">
                <a:solidFill>
                  <a:schemeClr val="tx1"/>
                </a:solidFill>
              </a:rPr>
              <a:t>بفضل مجموعة الأدوات الشاملة التي يوفرها.</a:t>
            </a:r>
          </a:p>
          <a:p>
            <a:pPr algn="r"/>
            <a:endParaRPr lang="ar-YE" dirty="0">
              <a:solidFill>
                <a:schemeClr val="tx1"/>
              </a:solidFill>
            </a:endParaRPr>
          </a:p>
          <a:p>
            <a:pPr algn="r"/>
            <a:r>
              <a:rPr lang="ar-YE" dirty="0">
                <a:solidFill>
                  <a:srgbClr val="92D050"/>
                </a:solidFill>
              </a:rPr>
              <a:t>2.</a:t>
            </a:r>
            <a:r>
              <a:rPr lang="ar-YE" sz="2400" b="1" dirty="0">
                <a:solidFill>
                  <a:srgbClr val="92D050"/>
                </a:solidFill>
              </a:rPr>
              <a:t>الأمان</a:t>
            </a:r>
            <a:r>
              <a:rPr lang="ar-YE" dirty="0">
                <a:solidFill>
                  <a:schemeClr val="tx1"/>
                </a:solidFill>
              </a:rPr>
              <a:t>: يتضمن </a:t>
            </a:r>
            <a:r>
              <a:rPr lang="en-US" dirty="0">
                <a:solidFill>
                  <a:schemeClr val="tx1"/>
                </a:solidFill>
              </a:rPr>
              <a:t> Django </a:t>
            </a:r>
            <a:r>
              <a:rPr lang="ar-YE" dirty="0">
                <a:solidFill>
                  <a:schemeClr val="tx1"/>
                </a:solidFill>
              </a:rPr>
              <a:t>العديد من الميزات الأمنية المدمجة مثل الحماية من البرمجة عبر المواقع </a:t>
            </a:r>
            <a:r>
              <a:rPr lang="ar-SA" dirty="0">
                <a:solidFill>
                  <a:schemeClr val="tx1"/>
                </a:solidFill>
              </a:rPr>
              <a:t>وحماية من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ar-YE" dirty="0">
                <a:solidFill>
                  <a:schemeClr val="tx1"/>
                </a:solidFill>
              </a:rPr>
              <a:t>الحقن </a:t>
            </a:r>
            <a:r>
              <a:rPr lang="en-US" dirty="0">
                <a:solidFill>
                  <a:schemeClr val="tx1"/>
                </a:solidFill>
              </a:rPr>
              <a:t>XSS، </a:t>
            </a:r>
            <a:r>
              <a:rPr lang="ar-YE" dirty="0">
                <a:solidFill>
                  <a:schemeClr val="tx1"/>
                </a:solidFill>
              </a:rPr>
              <a:t>مما يساعد على تطوير تطبيقات آمنة.</a:t>
            </a:r>
          </a:p>
          <a:p>
            <a:pPr algn="r"/>
            <a:endParaRPr lang="ar-YE" dirty="0"/>
          </a:p>
          <a:p>
            <a:pPr algn="r"/>
            <a:r>
              <a:rPr lang="ar-YE" dirty="0">
                <a:solidFill>
                  <a:srgbClr val="92D050"/>
                </a:solidFill>
              </a:rPr>
              <a:t>3. </a:t>
            </a:r>
            <a:r>
              <a:rPr lang="ar-YE" sz="2400" b="1" dirty="0">
                <a:solidFill>
                  <a:srgbClr val="92D050"/>
                </a:solidFill>
              </a:rPr>
              <a:t>القابلية</a:t>
            </a:r>
            <a:r>
              <a:rPr lang="ar-YE" dirty="0">
                <a:solidFill>
                  <a:srgbClr val="92D050"/>
                </a:solidFill>
              </a:rPr>
              <a:t> </a:t>
            </a:r>
            <a:r>
              <a:rPr lang="ar-YE" sz="2400" b="1" dirty="0">
                <a:solidFill>
                  <a:srgbClr val="92D050"/>
                </a:solidFill>
              </a:rPr>
              <a:t>للتوسع</a:t>
            </a:r>
            <a:r>
              <a:rPr lang="ar-YE" dirty="0">
                <a:solidFill>
                  <a:srgbClr val="92D050"/>
                </a:solidFill>
              </a:rPr>
              <a:t>: </a:t>
            </a:r>
            <a:r>
              <a:rPr lang="ar-YE" dirty="0">
                <a:solidFill>
                  <a:schemeClr val="tx1"/>
                </a:solidFill>
              </a:rPr>
              <a:t>يمكن استخدام </a:t>
            </a:r>
            <a:r>
              <a:rPr lang="en-US" dirty="0">
                <a:solidFill>
                  <a:schemeClr val="tx1"/>
                </a:solidFill>
              </a:rPr>
              <a:t> Django</a:t>
            </a:r>
            <a:r>
              <a:rPr lang="ar-YE" dirty="0">
                <a:solidFill>
                  <a:schemeClr val="tx1"/>
                </a:solidFill>
              </a:rPr>
              <a:t>لبناء تطبيقات صغيرة وكبيرة بنفس الكفاءة</a:t>
            </a:r>
            <a:r>
              <a:rPr lang="ar-SA" dirty="0">
                <a:solidFill>
                  <a:schemeClr val="tx1"/>
                </a:solidFill>
              </a:rPr>
              <a:t>,</a:t>
            </a:r>
            <a:r>
              <a:rPr lang="ar-YE" dirty="0">
                <a:solidFill>
                  <a:schemeClr val="tx1"/>
                </a:solidFill>
              </a:rPr>
              <a:t> يتميز بقدرته على التعامل مع كميات كبيرة من البيانات والمستخدمين.</a:t>
            </a:r>
          </a:p>
          <a:p>
            <a:pPr algn="r"/>
            <a:endParaRPr lang="ar-YE" dirty="0"/>
          </a:p>
          <a:p>
            <a:pPr algn="r"/>
            <a:r>
              <a:rPr lang="ar-YE" dirty="0">
                <a:solidFill>
                  <a:srgbClr val="92D050"/>
                </a:solidFill>
              </a:rPr>
              <a:t>4. </a:t>
            </a:r>
            <a:r>
              <a:rPr lang="ar-YE" sz="2400" b="1" dirty="0">
                <a:solidFill>
                  <a:srgbClr val="92D050"/>
                </a:solidFill>
              </a:rPr>
              <a:t>إدارة</a:t>
            </a:r>
            <a:r>
              <a:rPr lang="ar-YE" dirty="0">
                <a:solidFill>
                  <a:srgbClr val="92D050"/>
                </a:solidFill>
              </a:rPr>
              <a:t> </a:t>
            </a:r>
            <a:r>
              <a:rPr lang="ar-YE" sz="2400" b="1" dirty="0">
                <a:solidFill>
                  <a:srgbClr val="92D050"/>
                </a:solidFill>
              </a:rPr>
              <a:t>قواعد</a:t>
            </a:r>
            <a:r>
              <a:rPr lang="ar-YE" dirty="0">
                <a:solidFill>
                  <a:srgbClr val="92D050"/>
                </a:solidFill>
              </a:rPr>
              <a:t> </a:t>
            </a:r>
            <a:r>
              <a:rPr lang="ar-YE" sz="2400" b="1" dirty="0">
                <a:solidFill>
                  <a:srgbClr val="92D050"/>
                </a:solidFill>
              </a:rPr>
              <a:t>البيانات</a:t>
            </a:r>
            <a:r>
              <a:rPr lang="ar-YE" dirty="0">
                <a:solidFill>
                  <a:schemeClr val="tx1"/>
                </a:solidFill>
              </a:rPr>
              <a:t>: يستخدم </a:t>
            </a:r>
            <a:r>
              <a:rPr lang="en-US" dirty="0">
                <a:solidFill>
                  <a:schemeClr val="tx1"/>
                </a:solidFill>
              </a:rPr>
              <a:t> Django </a:t>
            </a:r>
            <a:r>
              <a:rPr lang="ar-YE" dirty="0">
                <a:solidFill>
                  <a:schemeClr val="tx1"/>
                </a:solidFill>
              </a:rPr>
              <a:t>نظام </a:t>
            </a:r>
            <a:r>
              <a:rPr lang="en-US" dirty="0">
                <a:solidFill>
                  <a:schemeClr val="tx1"/>
                </a:solidFill>
              </a:rPr>
              <a:t> ORM (Object-Relational Mapping) </a:t>
            </a:r>
            <a:r>
              <a:rPr lang="ar-YE" dirty="0">
                <a:solidFill>
                  <a:schemeClr val="tx1"/>
                </a:solidFill>
              </a:rPr>
              <a:t>الذي يسهل التعامل مع قواعد البيانات من خلال تحويل الكائنات البرمجية إلى جداول بيانات والعكس</a:t>
            </a:r>
            <a:r>
              <a:rPr lang="ar-YE" dirty="0"/>
              <a:t>.</a:t>
            </a:r>
          </a:p>
          <a:p>
            <a:pPr algn="r"/>
            <a:endParaRPr lang="ar-YE" dirty="0"/>
          </a:p>
          <a:p>
            <a:pPr algn="r"/>
            <a:r>
              <a:rPr lang="ar-YE" dirty="0">
                <a:solidFill>
                  <a:srgbClr val="92D050"/>
                </a:solidFill>
              </a:rPr>
              <a:t>5. </a:t>
            </a:r>
            <a:r>
              <a:rPr lang="ar-YE" sz="2400" b="1" dirty="0">
                <a:solidFill>
                  <a:srgbClr val="92D050"/>
                </a:solidFill>
              </a:rPr>
              <a:t>نظام</a:t>
            </a:r>
            <a:r>
              <a:rPr lang="ar-YE" dirty="0">
                <a:solidFill>
                  <a:srgbClr val="92D050"/>
                </a:solidFill>
              </a:rPr>
              <a:t> </a:t>
            </a:r>
            <a:r>
              <a:rPr lang="ar-YE" sz="2400" b="1" dirty="0">
                <a:solidFill>
                  <a:srgbClr val="92D050"/>
                </a:solidFill>
              </a:rPr>
              <a:t>إدارة</a:t>
            </a:r>
            <a:r>
              <a:rPr lang="ar-YE" dirty="0">
                <a:solidFill>
                  <a:srgbClr val="92D050"/>
                </a:solidFill>
              </a:rPr>
              <a:t> </a:t>
            </a:r>
            <a:r>
              <a:rPr lang="ar-YE" sz="2400" b="1" dirty="0">
                <a:solidFill>
                  <a:srgbClr val="92D050"/>
                </a:solidFill>
              </a:rPr>
              <a:t>الموقع</a:t>
            </a:r>
            <a:r>
              <a:rPr lang="ar-YE" dirty="0">
                <a:solidFill>
                  <a:srgbClr val="92D050"/>
                </a:solidFill>
              </a:rPr>
              <a:t>: </a:t>
            </a:r>
            <a:r>
              <a:rPr lang="ar-YE" dirty="0">
                <a:solidFill>
                  <a:schemeClr val="tx1"/>
                </a:solidFill>
              </a:rPr>
              <a:t>يوفر</a:t>
            </a:r>
            <a:r>
              <a:rPr lang="en-US" dirty="0">
                <a:solidFill>
                  <a:schemeClr val="tx1"/>
                </a:solidFill>
              </a:rPr>
              <a:t> Django </a:t>
            </a:r>
            <a:r>
              <a:rPr lang="ar-YE" dirty="0">
                <a:solidFill>
                  <a:schemeClr val="tx1"/>
                </a:solidFill>
              </a:rPr>
              <a:t>واجهة إدارة تلقائية يمكن استخدامها لإدارة محتوى الموقع بسهولة وبدون الحاجة إلى كتابة الكثير من التعليمات البرمجية.</a:t>
            </a:r>
          </a:p>
        </p:txBody>
      </p:sp>
    </p:spTree>
    <p:extLst>
      <p:ext uri="{BB962C8B-B14F-4D97-AF65-F5344CB8AC3E}">
        <p14:creationId xmlns:p14="http://schemas.microsoft.com/office/powerpoint/2010/main" val="2597899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2726924" y="181179"/>
            <a:ext cx="7224943" cy="636430"/>
          </a:xfrm>
        </p:spPr>
        <p:txBody>
          <a:bodyPr/>
          <a:lstStyle/>
          <a:p>
            <a:pPr algn="ctr"/>
            <a:r>
              <a:rPr lang="ar-YE" sz="4800" b="1" dirty="0">
                <a:solidFill>
                  <a:srgbClr val="FFFF00"/>
                </a:solidFill>
              </a:rPr>
              <a:t>المكونات الأساسية لـ </a:t>
            </a:r>
            <a:r>
              <a:rPr lang="en-US" sz="4800" b="1" dirty="0">
                <a:solidFill>
                  <a:srgbClr val="FFFF00"/>
                </a:solidFill>
              </a:rPr>
              <a:t>Django</a:t>
            </a:r>
            <a:endParaRPr lang="ar-YE" sz="4800" b="1" dirty="0">
              <a:solidFill>
                <a:srgbClr val="FFFF00"/>
              </a:solidFill>
            </a:endParaRPr>
          </a:p>
        </p:txBody>
      </p:sp>
      <p:pic>
        <p:nvPicPr>
          <p:cNvPr id="5" name="عنصر نائب للمحتوى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552"/>
            <a:ext cx="12192000" cy="5853448"/>
          </a:xfrm>
        </p:spPr>
      </p:pic>
    </p:spTree>
    <p:extLst>
      <p:ext uri="{BB962C8B-B14F-4D97-AF65-F5344CB8AC3E}">
        <p14:creationId xmlns:p14="http://schemas.microsoft.com/office/powerpoint/2010/main" val="2748209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76519" y="452718"/>
            <a:ext cx="11715482" cy="1400530"/>
          </a:xfrm>
        </p:spPr>
        <p:txBody>
          <a:bodyPr/>
          <a:lstStyle/>
          <a:p>
            <a:pPr algn="ctr"/>
            <a:r>
              <a:rPr lang="ar-YE" sz="4800" b="1" dirty="0">
                <a:solidFill>
                  <a:srgbClr val="FFFF00"/>
                </a:solidFill>
              </a:rPr>
              <a:t>المكونات الأساسية لـ </a:t>
            </a:r>
            <a:r>
              <a:rPr lang="en-US" sz="4800" b="1" dirty="0">
                <a:solidFill>
                  <a:srgbClr val="FFFF00"/>
                </a:solidFill>
              </a:rPr>
              <a:t>Django</a:t>
            </a:r>
            <a:endParaRPr lang="ar-YE" sz="4800" b="1" dirty="0">
              <a:solidFill>
                <a:srgbClr val="FFFF00"/>
              </a:solidFill>
            </a:endParaRPr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3750248" y="2110705"/>
            <a:ext cx="2946866" cy="576262"/>
          </a:xfrm>
        </p:spPr>
        <p:txBody>
          <a:bodyPr/>
          <a:lstStyle/>
          <a:p>
            <a:r>
              <a:rPr lang="ar-YE" dirty="0">
                <a:solidFill>
                  <a:srgbClr val="92D050"/>
                </a:solidFill>
              </a:rPr>
              <a:t>3. </a:t>
            </a:r>
            <a:r>
              <a:rPr lang="ar-YE" b="1" dirty="0">
                <a:solidFill>
                  <a:srgbClr val="92D050"/>
                </a:solidFill>
              </a:rPr>
              <a:t>القوالب</a:t>
            </a:r>
            <a:r>
              <a:rPr lang="ar-YE" dirty="0">
                <a:solidFill>
                  <a:srgbClr val="92D050"/>
                </a:solidFill>
              </a:rPr>
              <a:t> </a:t>
            </a:r>
            <a:r>
              <a:rPr lang="en-US" b="1" dirty="0">
                <a:solidFill>
                  <a:srgbClr val="92D050"/>
                </a:solidFill>
              </a:rPr>
              <a:t>Templates</a:t>
            </a:r>
            <a:endParaRPr lang="ar-YE" b="1" dirty="0">
              <a:solidFill>
                <a:srgbClr val="92D050"/>
              </a:solidFill>
            </a:endParaRPr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15"/>
          </p:nvPr>
        </p:nvSpPr>
        <p:spPr>
          <a:xfrm>
            <a:off x="3785051" y="2678927"/>
            <a:ext cx="2637986" cy="3680405"/>
          </a:xfrm>
        </p:spPr>
        <p:txBody>
          <a:bodyPr>
            <a:normAutofit/>
          </a:bodyPr>
          <a:lstStyle/>
          <a:p>
            <a:r>
              <a:rPr lang="ar-YE" sz="2800" dirty="0"/>
              <a:t>تُستخدم لتوليد صفحات </a:t>
            </a:r>
            <a:r>
              <a:rPr lang="en-US" sz="2800" dirty="0"/>
              <a:t>HTML </a:t>
            </a:r>
            <a:r>
              <a:rPr lang="ar-YE" sz="2800" dirty="0"/>
              <a:t>ديناميكية بناءً على البيانات التي تم تمريرها من العروض.</a:t>
            </a:r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>
            <a:off x="6551681" y="2062583"/>
            <a:ext cx="2936241" cy="576262"/>
          </a:xfrm>
        </p:spPr>
        <p:txBody>
          <a:bodyPr/>
          <a:lstStyle/>
          <a:p>
            <a:r>
              <a:rPr lang="ar-YE" dirty="0">
                <a:solidFill>
                  <a:srgbClr val="92D050"/>
                </a:solidFill>
              </a:rPr>
              <a:t>2. </a:t>
            </a:r>
            <a:r>
              <a:rPr lang="ar-YE" b="1" dirty="0">
                <a:solidFill>
                  <a:srgbClr val="92D050"/>
                </a:solidFill>
              </a:rPr>
              <a:t>العروض</a:t>
            </a:r>
            <a:r>
              <a:rPr lang="ar-YE" dirty="0">
                <a:solidFill>
                  <a:srgbClr val="92D050"/>
                </a:solidFill>
              </a:rPr>
              <a:t> </a:t>
            </a:r>
            <a:r>
              <a:rPr lang="en-US" b="1" dirty="0">
                <a:solidFill>
                  <a:srgbClr val="92D050"/>
                </a:solidFill>
              </a:rPr>
              <a:t>Views</a:t>
            </a:r>
            <a:endParaRPr lang="ar-YE" b="1" dirty="0">
              <a:solidFill>
                <a:srgbClr val="92D050"/>
              </a:solidFill>
            </a:endParaRPr>
          </a:p>
        </p:txBody>
      </p:sp>
      <p:sp>
        <p:nvSpPr>
          <p:cNvPr id="6" name="عنصر نائب للنص 5"/>
          <p:cNvSpPr>
            <a:spLocks noGrp="1"/>
          </p:cNvSpPr>
          <p:nvPr>
            <p:ph type="body" sz="half" idx="16"/>
          </p:nvPr>
        </p:nvSpPr>
        <p:spPr>
          <a:xfrm>
            <a:off x="6993228" y="2607905"/>
            <a:ext cx="2349261" cy="3629962"/>
          </a:xfrm>
        </p:spPr>
        <p:txBody>
          <a:bodyPr>
            <a:normAutofit/>
          </a:bodyPr>
          <a:lstStyle/>
          <a:p>
            <a:r>
              <a:rPr lang="ar-YE" sz="2800" dirty="0"/>
              <a:t> تُستخدم لمعالجة الطلبات وإرجاع الردود المناسبة للمستخدمين</a:t>
            </a:r>
            <a:r>
              <a:rPr lang="ar-SA" sz="2800" dirty="0"/>
              <a:t>,</a:t>
            </a:r>
            <a:r>
              <a:rPr lang="ar-YE" sz="2800" dirty="0"/>
              <a:t> يمكن أن تكون العروض وظائف بسيطة أو فئات أكثر تعقيدًا.</a:t>
            </a:r>
          </a:p>
        </p:txBody>
      </p:sp>
      <p:sp>
        <p:nvSpPr>
          <p:cNvPr id="7" name="عنصر نائب للنص 6"/>
          <p:cNvSpPr>
            <a:spLocks noGrp="1"/>
          </p:cNvSpPr>
          <p:nvPr>
            <p:ph type="body" sz="quarter" idx="13"/>
          </p:nvPr>
        </p:nvSpPr>
        <p:spPr>
          <a:xfrm>
            <a:off x="9146683" y="1981200"/>
            <a:ext cx="2932113" cy="576262"/>
          </a:xfrm>
        </p:spPr>
        <p:txBody>
          <a:bodyPr/>
          <a:lstStyle/>
          <a:p>
            <a:r>
              <a:rPr lang="ar-YE" dirty="0">
                <a:solidFill>
                  <a:srgbClr val="92D050"/>
                </a:solidFill>
              </a:rPr>
              <a:t>1</a:t>
            </a:r>
            <a:r>
              <a:rPr lang="ar-SA" dirty="0">
                <a:solidFill>
                  <a:srgbClr val="92D050"/>
                </a:solidFill>
              </a:rPr>
              <a:t>. </a:t>
            </a:r>
            <a:r>
              <a:rPr lang="ar-YE" b="1" dirty="0">
                <a:solidFill>
                  <a:srgbClr val="92D050"/>
                </a:solidFill>
              </a:rPr>
              <a:t>النماذج</a:t>
            </a:r>
            <a:r>
              <a:rPr lang="ar-YE" dirty="0">
                <a:solidFill>
                  <a:srgbClr val="92D050"/>
                </a:solidFill>
              </a:rPr>
              <a:t> </a:t>
            </a:r>
            <a:r>
              <a:rPr lang="en-US" b="1" dirty="0">
                <a:solidFill>
                  <a:srgbClr val="92D050"/>
                </a:solidFill>
              </a:rPr>
              <a:t>Models</a:t>
            </a:r>
            <a:endParaRPr lang="ar-YE" b="1" dirty="0">
              <a:solidFill>
                <a:srgbClr val="92D050"/>
              </a:solidFill>
            </a:endParaRPr>
          </a:p>
        </p:txBody>
      </p:sp>
      <p:sp>
        <p:nvSpPr>
          <p:cNvPr id="8" name="عنصر نائب للنص 7"/>
          <p:cNvSpPr>
            <a:spLocks noGrp="1"/>
          </p:cNvSpPr>
          <p:nvPr>
            <p:ph type="body" sz="half" idx="17"/>
          </p:nvPr>
        </p:nvSpPr>
        <p:spPr>
          <a:xfrm>
            <a:off x="9498548" y="2549277"/>
            <a:ext cx="2529876" cy="3589338"/>
          </a:xfrm>
        </p:spPr>
        <p:txBody>
          <a:bodyPr>
            <a:normAutofit/>
          </a:bodyPr>
          <a:lstStyle/>
          <a:p>
            <a:r>
              <a:rPr lang="ar-YE" sz="2800" dirty="0"/>
              <a:t>تُستخدم لتعريف بنية البيانات في التطبيق</a:t>
            </a:r>
            <a:r>
              <a:rPr lang="ar-SA" sz="2800" dirty="0"/>
              <a:t>, </a:t>
            </a:r>
            <a:r>
              <a:rPr lang="ar-YE" sz="2800" dirty="0"/>
              <a:t> </a:t>
            </a:r>
            <a:r>
              <a:rPr lang="ar-SA" sz="2800" dirty="0"/>
              <a:t>و </a:t>
            </a:r>
            <a:r>
              <a:rPr lang="ar-YE" sz="2800" dirty="0"/>
              <a:t>تقوم بتحويل البيانات بين كائنات </a:t>
            </a:r>
            <a:r>
              <a:rPr lang="en-US" sz="2800" dirty="0"/>
              <a:t>Python </a:t>
            </a:r>
            <a:r>
              <a:rPr lang="ar-SA" sz="2800" dirty="0"/>
              <a:t> </a:t>
            </a:r>
            <a:r>
              <a:rPr lang="ar-YE" sz="2800" dirty="0"/>
              <a:t>وجداول قواعد البيانات.</a:t>
            </a:r>
          </a:p>
        </p:txBody>
      </p:sp>
      <p:sp>
        <p:nvSpPr>
          <p:cNvPr id="9" name="عنصر نائب للنص 2">
            <a:extLst>
              <a:ext uri="{FF2B5EF4-FFF2-40B4-BE49-F238E27FC236}">
                <a16:creationId xmlns:a16="http://schemas.microsoft.com/office/drawing/2014/main" id="{A32E2BCB-279E-245C-CC22-0BDEF7D46D61}"/>
              </a:ext>
            </a:extLst>
          </p:cNvPr>
          <p:cNvSpPr txBox="1">
            <a:spLocks/>
          </p:cNvSpPr>
          <p:nvPr/>
        </p:nvSpPr>
        <p:spPr>
          <a:xfrm>
            <a:off x="303439" y="2060482"/>
            <a:ext cx="2946866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ar-SA" dirty="0">
                <a:solidFill>
                  <a:srgbClr val="92D050"/>
                </a:solidFill>
              </a:rPr>
              <a:t>4</a:t>
            </a:r>
            <a:r>
              <a:rPr lang="ar-YE" dirty="0">
                <a:solidFill>
                  <a:srgbClr val="92D050"/>
                </a:solidFill>
              </a:rPr>
              <a:t>. </a:t>
            </a:r>
            <a:r>
              <a:rPr lang="ar-SA" b="1" dirty="0">
                <a:solidFill>
                  <a:srgbClr val="92D050"/>
                </a:solidFill>
              </a:rPr>
              <a:t>المسارات</a:t>
            </a:r>
            <a:r>
              <a:rPr lang="ar-SA" dirty="0">
                <a:solidFill>
                  <a:srgbClr val="92D050"/>
                </a:solidFill>
              </a:rPr>
              <a:t> </a:t>
            </a:r>
            <a:r>
              <a:rPr lang="en-US" b="1" dirty="0">
                <a:solidFill>
                  <a:srgbClr val="92D050"/>
                </a:solidFill>
              </a:rPr>
              <a:t>URLs</a:t>
            </a:r>
            <a:endParaRPr lang="ar-YE" b="1" dirty="0">
              <a:solidFill>
                <a:srgbClr val="92D050"/>
              </a:solidFill>
            </a:endParaRP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D6495B14-24EF-99C5-98F1-EC2054A59F79}"/>
              </a:ext>
            </a:extLst>
          </p:cNvPr>
          <p:cNvCxnSpPr>
            <a:cxnSpLocks/>
          </p:cNvCxnSpPr>
          <p:nvPr/>
        </p:nvCxnSpPr>
        <p:spPr>
          <a:xfrm>
            <a:off x="9610386" y="2169409"/>
            <a:ext cx="0" cy="3969206"/>
          </a:xfrm>
          <a:prstGeom prst="line">
            <a:avLst/>
          </a:prstGeom>
          <a:ln>
            <a:solidFill>
              <a:srgbClr val="3D54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عنصر نائب للنص 3">
            <a:extLst>
              <a:ext uri="{FF2B5EF4-FFF2-40B4-BE49-F238E27FC236}">
                <a16:creationId xmlns:a16="http://schemas.microsoft.com/office/drawing/2014/main" id="{52AAD87B-FD4F-DA8C-6EA8-63E3A365D012}"/>
              </a:ext>
            </a:extLst>
          </p:cNvPr>
          <p:cNvSpPr txBox="1">
            <a:spLocks/>
          </p:cNvSpPr>
          <p:nvPr/>
        </p:nvSpPr>
        <p:spPr>
          <a:xfrm>
            <a:off x="612319" y="2705114"/>
            <a:ext cx="2637986" cy="36804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ar-SA" sz="2800" dirty="0"/>
              <a:t> تستخدم لتحديد الروابط التي يمكن للمستخدمين الوصول إليها وربطها بالعروض المناسبة.</a:t>
            </a:r>
            <a:endParaRPr lang="ar-YE" sz="2800" dirty="0"/>
          </a:p>
        </p:txBody>
      </p:sp>
    </p:spTree>
    <p:extLst>
      <p:ext uri="{BB962C8B-B14F-4D97-AF65-F5344CB8AC3E}">
        <p14:creationId xmlns:p14="http://schemas.microsoft.com/office/powerpoint/2010/main" val="23639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178887" y="244699"/>
            <a:ext cx="9161023" cy="850006"/>
          </a:xfrm>
        </p:spPr>
        <p:txBody>
          <a:bodyPr>
            <a:noAutofit/>
          </a:bodyPr>
          <a:lstStyle/>
          <a:p>
            <a:pPr algn="ctr"/>
            <a:r>
              <a:rPr lang="ar-YE" sz="4800" b="1" dirty="0">
                <a:solidFill>
                  <a:srgbClr val="FFFF00"/>
                </a:solidFill>
              </a:rPr>
              <a:t>كيفية تحميل</a:t>
            </a:r>
            <a:r>
              <a:rPr lang="ar-SA" sz="4800" b="1" dirty="0">
                <a:solidFill>
                  <a:srgbClr val="FFFF00"/>
                </a:solidFill>
              </a:rPr>
              <a:t> و </a:t>
            </a:r>
            <a:r>
              <a:rPr lang="ar-YE" sz="4800" b="1" dirty="0">
                <a:solidFill>
                  <a:srgbClr val="FFFF00"/>
                </a:solidFill>
              </a:rPr>
              <a:t>استخدام </a:t>
            </a:r>
            <a:r>
              <a:rPr lang="en-US" sz="4800" b="1" dirty="0">
                <a:solidFill>
                  <a:srgbClr val="FFFF00"/>
                </a:solidFill>
              </a:rPr>
              <a:t>Django </a:t>
            </a:r>
            <a:r>
              <a:rPr lang="ar-SA" sz="4800" b="1" dirty="0">
                <a:solidFill>
                  <a:srgbClr val="FFFF00"/>
                </a:solidFill>
              </a:rPr>
              <a:t> ؟</a:t>
            </a:r>
            <a:endParaRPr lang="ar-YE" sz="4800" b="1" dirty="0">
              <a:solidFill>
                <a:srgbClr val="FFFF00"/>
              </a:solidFill>
            </a:endParaRPr>
          </a:p>
        </p:txBody>
      </p:sp>
      <p:pic>
        <p:nvPicPr>
          <p:cNvPr id="5" name="عنصر نائب للصورة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2" b="2902"/>
          <a:stretch>
            <a:fillRect/>
          </a:stretch>
        </p:blipFill>
        <p:spPr>
          <a:xfrm>
            <a:off x="2743200" y="1094705"/>
            <a:ext cx="6867108" cy="4734560"/>
          </a:xfrm>
        </p:spPr>
      </p:pic>
    </p:spTree>
    <p:extLst>
      <p:ext uri="{BB962C8B-B14F-4D97-AF65-F5344CB8AC3E}">
        <p14:creationId xmlns:p14="http://schemas.microsoft.com/office/powerpoint/2010/main" val="40805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2446986" y="180304"/>
            <a:ext cx="7083379" cy="809221"/>
          </a:xfrm>
        </p:spPr>
        <p:txBody>
          <a:bodyPr/>
          <a:lstStyle/>
          <a:p>
            <a:pPr algn="ctr"/>
            <a:r>
              <a:rPr lang="ar-YE" sz="4800" b="1" dirty="0">
                <a:solidFill>
                  <a:srgbClr val="FFFF00"/>
                </a:solidFill>
              </a:rPr>
              <a:t>أولا</a:t>
            </a:r>
            <a:r>
              <a:rPr lang="ar-SA" sz="4800" b="1" dirty="0">
                <a:solidFill>
                  <a:srgbClr val="FFFF00"/>
                </a:solidFill>
              </a:rPr>
              <a:t>ً</a:t>
            </a:r>
            <a:r>
              <a:rPr lang="ar-YE" sz="4800" b="1" dirty="0">
                <a:solidFill>
                  <a:srgbClr val="FFFF00"/>
                </a:solidFill>
              </a:rPr>
              <a:t>: عل</a:t>
            </a:r>
            <a:r>
              <a:rPr lang="ar-SA" sz="4800" b="1" dirty="0">
                <a:solidFill>
                  <a:srgbClr val="FFFF00"/>
                </a:solidFill>
              </a:rPr>
              <a:t>ى </a:t>
            </a:r>
            <a:r>
              <a:rPr lang="ar-YE" sz="4800" b="1" dirty="0">
                <a:solidFill>
                  <a:srgbClr val="FFFF00"/>
                </a:solidFill>
              </a:rPr>
              <a:t>نظام </a:t>
            </a:r>
            <a:r>
              <a:rPr lang="en-US" sz="4800" b="1" dirty="0">
                <a:solidFill>
                  <a:srgbClr val="FFFF00"/>
                </a:solidFill>
              </a:rPr>
              <a:t>windows</a:t>
            </a:r>
            <a:endParaRPr lang="ar-YE" sz="4800" b="1" dirty="0">
              <a:solidFill>
                <a:srgbClr val="FFFF00"/>
              </a:solidFill>
            </a:endParaRPr>
          </a:p>
        </p:txBody>
      </p:sp>
      <p:pic>
        <p:nvPicPr>
          <p:cNvPr id="5" name="عنصر نائب للمحتوى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39" y="1223494"/>
            <a:ext cx="6835855" cy="5151548"/>
          </a:xfrm>
        </p:spPr>
      </p:pic>
    </p:spTree>
    <p:extLst>
      <p:ext uri="{BB962C8B-B14F-4D97-AF65-F5344CB8AC3E}">
        <p14:creationId xmlns:p14="http://schemas.microsoft.com/office/powerpoint/2010/main" val="11709030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أيون">
  <a:themeElements>
    <a:clrScheme name="أيون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أيون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أيون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1127</TotalTime>
  <Words>975</Words>
  <Application>Microsoft Office PowerPoint</Application>
  <PresentationFormat>شاشة عريضة</PresentationFormat>
  <Paragraphs>60</Paragraphs>
  <Slides>39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6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39</vt:i4>
      </vt:variant>
    </vt:vector>
  </HeadingPairs>
  <TitlesOfParts>
    <vt:vector size="46" baseType="lpstr">
      <vt:lpstr>Arial Unicode MS</vt:lpstr>
      <vt:lpstr>Aptos Display</vt:lpstr>
      <vt:lpstr>Arial</vt:lpstr>
      <vt:lpstr>Calibri Light</vt:lpstr>
      <vt:lpstr>Century Gothic</vt:lpstr>
      <vt:lpstr>Wingdings 3</vt:lpstr>
      <vt:lpstr>أيون</vt:lpstr>
      <vt:lpstr>إشراف / أ.د عايض الشباطي     </vt:lpstr>
      <vt:lpstr> What is Django Python ? </vt:lpstr>
      <vt:lpstr>عرض تقديمي في PowerPoint</vt:lpstr>
      <vt:lpstr>تاريخ  :Django</vt:lpstr>
      <vt:lpstr> المزايا الأساسية لـ Django</vt:lpstr>
      <vt:lpstr>المكونات الأساسية لـ Django</vt:lpstr>
      <vt:lpstr>المكونات الأساسية لـ Django</vt:lpstr>
      <vt:lpstr>كيفية تحميل و استخدام Django  ؟</vt:lpstr>
      <vt:lpstr>أولاً: على نظام windows</vt:lpstr>
      <vt:lpstr>1. تحميل وتثبيت Python: قم بزيارة الموقع الرسمي لـ Python. قم بتنزيل الإصدار الأحدث من Python. شغل مثبت  Python وتأكد من تحديد الخيار  Add Python to PATHقبل البدء في التثبيت. التحقق من التثبيت: بعد الانتهاء من التثبيت، افتح موجه الأوامر" Command Prompt ". تحقق من تثبيت pip:    اذا لم يكن مثبت , يمكنك تنزيله باستخدام : </vt:lpstr>
      <vt:lpstr>2. تحميل و تثبيت Django:  تثبيت Django باستخدام pip:    التحقق من تثبيت Django:   </vt:lpstr>
      <vt:lpstr>3. انشاء مشروع Django جديد:  لإنشاء مشروع جديد باسم myproject عبر احدى الأوامر التالية:   أو   أو  </vt:lpstr>
      <vt:lpstr>الانتقال الى المجلد المشروع الذي أنشئ:    4. إنشاء تطبيق داخل المشروع:   </vt:lpstr>
      <vt:lpstr>5. ادخل إلى المشروع ودخل الى إعداد التطبيق في الإعدادات:  قم بتسجيل تسجيل التطبيق الذي أنشئت في settings.py: افتح myproject/settings.py وأضف التطبيق إلى قائمة INSTALLED_APPS: </vt:lpstr>
      <vt:lpstr>6. إعداد مجلدات الملفات الثابتة: إنشاء مجلدات static  و templates:    7. إضافة ملفات CSS و HTML: يتم انشاء ملف myapp/static/css/style.css:   </vt:lpstr>
      <vt:lpstr>يتم إضافة قالب html: myapp/templates/myapp/index.html :  </vt:lpstr>
      <vt:lpstr>8. إعداد ملفات الإعدادات: تحديث settings.py للملفات الثابتة والقوالب:   </vt:lpstr>
      <vt:lpstr>         9. إعداد URL و Views:  كتابة View في   myapp/views.py: </vt:lpstr>
      <vt:lpstr>تحديث myproject/urls.py لربط URL:  </vt:lpstr>
      <vt:lpstr>10. تشغيل السيرفر: تشغيل السيرفر المحلي:   افتح المتصفح على http://172.0.0.1:8000  لتشاهد الموقع مع القالب الذي أنشأته. بهذه الخطوات، تكون قد أنشأت مشروع Django  جديد مع واجهة HTML بسيطة. يمكنك الآن تعديل القوالب وإضافة المزيد من الميزات كما تشاء.</vt:lpstr>
      <vt:lpstr>myproject/ │ ├── myapp/ │   ├── static/ │   │   └── images/ │   │       └── الصور و الايقونات.jpg │   └── templates/ │       └── myapp/ │           └── index.html │ └── myproject/     ├── settings.py</vt:lpstr>
      <vt:lpstr>عرض تقديمي في PowerPoint</vt:lpstr>
      <vt:lpstr>ثانياً : علئ نظام لينكس</vt:lpstr>
      <vt:lpstr>أولا: نقوم بتثبيت المتطلبات : </vt:lpstr>
      <vt:lpstr>2. نقوم بتثبيت : Django</vt:lpstr>
      <vt:lpstr>3. انشاء مشروع والدخول للمجلد: </vt:lpstr>
      <vt:lpstr>4. انشاء تطبيق داخل مشروعنا :</vt:lpstr>
      <vt:lpstr>5. اعداد التطبيق في المشروع نفتح ملف set.py ونضيف اسم التطبيق إلى داخلة :</vt:lpstr>
      <vt:lpstr> نقوم بإضافة البرنامج :</vt:lpstr>
      <vt:lpstr>6. اعداد عرض صفحة html  بسيطة : نقوم بإنشاء ملف جديد داخل المجلد myapp باسم views.py ونضيف الكود التالي:</vt:lpstr>
      <vt:lpstr>نقوم بإضافة الشفرة التالية: </vt:lpstr>
      <vt:lpstr>7. أعداد URL نحتاج إلى التوجيه إلى العرض الذي انشى ننشئ ملف جديد باسم urls.py    داخل مجلد myapp  ونضع فيه الكود التالي :</vt:lpstr>
      <vt:lpstr>عرض تقديمي في PowerPoint</vt:lpstr>
      <vt:lpstr>ومن ثم مجلد anas /urls.py ونضيف الكود التالي :</vt:lpstr>
      <vt:lpstr>عرض تقديمي في PowerPoint</vt:lpstr>
      <vt:lpstr>7. انشاء قالب html : في داخل مجلد  myapp ننشى مجلد جديد باسم templaltes وداخل المجلد ننشئ ملف باسم  home.html ونضف الكود التالي :</vt:lpstr>
      <vt:lpstr>عرض تقديمي في PowerPoint</vt:lpstr>
      <vt:lpstr>9. تشغيل الخادم : ثم نفتح متصفح الويب وانتقل الى http://172.0.0.1:8000.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Python</dc:title>
  <dc:creator>anas foad</dc:creator>
  <cp:lastModifiedBy>abdu00002015@gmail.com</cp:lastModifiedBy>
  <cp:revision>32</cp:revision>
  <dcterms:created xsi:type="dcterms:W3CDTF">2024-07-20T19:51:21Z</dcterms:created>
  <dcterms:modified xsi:type="dcterms:W3CDTF">2024-07-25T16:09:27Z</dcterms:modified>
</cp:coreProperties>
</file>